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82" r:id="rId5"/>
    <p:sldId id="278" r:id="rId6"/>
    <p:sldId id="279" r:id="rId7"/>
    <p:sldId id="280" r:id="rId8"/>
    <p:sldId id="275" r:id="rId9"/>
    <p:sldId id="273" r:id="rId10"/>
    <p:sldId id="271" r:id="rId11"/>
    <p:sldId id="276" r:id="rId12"/>
    <p:sldId id="277" r:id="rId13"/>
    <p:sldId id="274" r:id="rId14"/>
    <p:sldId id="281" r:id="rId15"/>
    <p:sldId id="283" r:id="rId16"/>
    <p:sldId id="270" r:id="rId17"/>
    <p:sldId id="284" r:id="rId18"/>
    <p:sldId id="268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94" y="-2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C9510-E3C2-4DB8-8086-5356C2A31626}" type="datetimeFigureOut">
              <a:rPr lang="ru-RU" smtClean="0"/>
              <a:pPr/>
              <a:t>02.10.2017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61BC0-8000-4ECF-9C86-6A1524F6F1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C9510-E3C2-4DB8-8086-5356C2A31626}" type="datetimeFigureOut">
              <a:rPr lang="ru-RU" smtClean="0"/>
              <a:pPr/>
              <a:t>02.10.2017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61BC0-8000-4ECF-9C86-6A1524F6F1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C9510-E3C2-4DB8-8086-5356C2A31626}" type="datetimeFigureOut">
              <a:rPr lang="ru-RU" smtClean="0"/>
              <a:pPr/>
              <a:t>02.10.2017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61BC0-8000-4ECF-9C86-6A1524F6F1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C9510-E3C2-4DB8-8086-5356C2A31626}" type="datetimeFigureOut">
              <a:rPr lang="ru-RU" smtClean="0"/>
              <a:pPr/>
              <a:t>02.10.2017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61BC0-8000-4ECF-9C86-6A1524F6F1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C9510-E3C2-4DB8-8086-5356C2A31626}" type="datetimeFigureOut">
              <a:rPr lang="ru-RU" smtClean="0"/>
              <a:pPr/>
              <a:t>02.10.2017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61BC0-8000-4ECF-9C86-6A1524F6F1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C9510-E3C2-4DB8-8086-5356C2A31626}" type="datetimeFigureOut">
              <a:rPr lang="ru-RU" smtClean="0"/>
              <a:pPr/>
              <a:t>02.10.2017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61BC0-8000-4ECF-9C86-6A1524F6F1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C9510-E3C2-4DB8-8086-5356C2A31626}" type="datetimeFigureOut">
              <a:rPr lang="ru-RU" smtClean="0"/>
              <a:pPr/>
              <a:t>02.10.2017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61BC0-8000-4ECF-9C86-6A1524F6F1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C9510-E3C2-4DB8-8086-5356C2A31626}" type="datetimeFigureOut">
              <a:rPr lang="ru-RU" smtClean="0"/>
              <a:pPr/>
              <a:t>02.10.2017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61BC0-8000-4ECF-9C86-6A1524F6F1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C9510-E3C2-4DB8-8086-5356C2A31626}" type="datetimeFigureOut">
              <a:rPr lang="ru-RU" smtClean="0"/>
              <a:pPr/>
              <a:t>02.10.2017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61BC0-8000-4ECF-9C86-6A1524F6F1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C9510-E3C2-4DB8-8086-5356C2A31626}" type="datetimeFigureOut">
              <a:rPr lang="ru-RU" smtClean="0"/>
              <a:pPr/>
              <a:t>02.10.2017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61BC0-8000-4ECF-9C86-6A1524F6F1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C9510-E3C2-4DB8-8086-5356C2A31626}" type="datetimeFigureOut">
              <a:rPr lang="ru-RU" smtClean="0"/>
              <a:pPr/>
              <a:t>02.10.2017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2A61BC0-8000-4ECF-9C86-6A1524F6F10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9EC9510-E3C2-4DB8-8086-5356C2A31626}" type="datetimeFigureOut">
              <a:rPr lang="ru-RU" smtClean="0"/>
              <a:pPr/>
              <a:t>02.10.2017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2A61BC0-8000-4ECF-9C86-6A1524F6F109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1071546"/>
            <a:ext cx="7851648" cy="1296144"/>
          </a:xfrm>
        </p:spPr>
        <p:txBody>
          <a:bodyPr>
            <a:noAutofit/>
          </a:bodyPr>
          <a:lstStyle/>
          <a:p>
            <a:pPr algn="ctr"/>
            <a:r>
              <a:rPr lang="ru-RU" sz="4400" dirty="0" smtClean="0"/>
              <a:t>Артикуляционная гимнастика для дошкольников</a:t>
            </a:r>
            <a:br>
              <a:rPr lang="ru-RU" sz="4400" dirty="0" smtClean="0"/>
            </a:br>
            <a:r>
              <a:rPr lang="ru-RU" sz="4400" dirty="0" smtClean="0"/>
              <a:t>Мастер-класс</a:t>
            </a:r>
            <a:endParaRPr lang="ru-RU" sz="4400" dirty="0"/>
          </a:p>
        </p:txBody>
      </p:sp>
      <p:pic>
        <p:nvPicPr>
          <p:cNvPr id="4" name="Рисунок 3" descr="170991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1600" y="2924944"/>
            <a:ext cx="3744416" cy="3240360"/>
          </a:xfrm>
          <a:prstGeom prst="rect">
            <a:avLst/>
          </a:prstGeom>
        </p:spPr>
      </p:pic>
      <p:sp>
        <p:nvSpPr>
          <p:cNvPr id="5" name="Подзаголовок 2"/>
          <p:cNvSpPr txBox="1">
            <a:spLocks/>
          </p:cNvSpPr>
          <p:nvPr/>
        </p:nvSpPr>
        <p:spPr>
          <a:xfrm>
            <a:off x="539552" y="0"/>
            <a:ext cx="8208912" cy="1071570"/>
          </a:xfrm>
          <a:prstGeom prst="rect">
            <a:avLst/>
          </a:prstGeom>
        </p:spPr>
        <p:txBody>
          <a:bodyPr vert="horz" lIns="0" rIns="18288">
            <a:normAutofit/>
          </a:bodyPr>
          <a:lstStyle/>
          <a:p>
            <a:pPr marL="0" marR="4572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ru-RU" sz="2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88224" y="2348880"/>
            <a:ext cx="1928812" cy="268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Grp="1" noChangeArrowheads="1"/>
          </p:cNvSpPr>
          <p:nvPr>
            <p:ph type="title"/>
          </p:nvPr>
        </p:nvSpPr>
        <p:spPr>
          <a:xfrm>
            <a:off x="428625" y="0"/>
            <a:ext cx="8229600" cy="1143000"/>
          </a:xfrm>
        </p:spPr>
        <p:txBody>
          <a:bodyPr/>
          <a:lstStyle/>
          <a:p>
            <a:pPr algn="ctr" eaLnBrk="1" hangingPunct="1"/>
            <a:r>
              <a:rPr lang="ru-RU" sz="4000" b="1" dirty="0" smtClean="0">
                <a:solidFill>
                  <a:srgbClr val="FF0066"/>
                </a:solidFill>
              </a:rPr>
              <a:t>«ВКУСНОЕ ВАРЕНЬЕ»</a:t>
            </a:r>
          </a:p>
        </p:txBody>
      </p:sp>
      <p:sp>
        <p:nvSpPr>
          <p:cNvPr id="5123" name="Rectangle 5"/>
          <p:cNvSpPr>
            <a:spLocks noGrp="1" noChangeArrowheads="1"/>
          </p:cNvSpPr>
          <p:nvPr>
            <p:ph idx="1"/>
          </p:nvPr>
        </p:nvSpPr>
        <p:spPr>
          <a:xfrm>
            <a:off x="571500" y="928688"/>
            <a:ext cx="8229600" cy="1071562"/>
          </a:xfrm>
        </p:spPr>
        <p:txBody>
          <a:bodyPr/>
          <a:lstStyle/>
          <a:p>
            <a:pPr algn="ctr" eaLnBrk="1" hangingPunct="1">
              <a:buFont typeface="Arial" charset="0"/>
              <a:buNone/>
            </a:pPr>
            <a:r>
              <a:rPr lang="ru-RU" sz="1800" smtClean="0"/>
              <a:t>Улыбнуться, открыть рот. Языком в форме чашечки облизывать верхнюю губу сверху- вниз(можно помазать ее вареньем). Нижняя губа не должна обтягивать зубы (можно оттянуть ее  вниз рукой).</a:t>
            </a:r>
          </a:p>
        </p:txBody>
      </p:sp>
      <p:pic>
        <p:nvPicPr>
          <p:cNvPr id="5124" name="Picture 7" descr="__4288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8688" y="2000250"/>
            <a:ext cx="7572375" cy="464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96925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b="1" dirty="0" smtClean="0">
                <a:solidFill>
                  <a:srgbClr val="6600FF"/>
                </a:solidFill>
              </a:rPr>
              <a:t>«МАЛЯР»</a:t>
            </a:r>
          </a:p>
        </p:txBody>
      </p:sp>
      <p:sp>
        <p:nvSpPr>
          <p:cNvPr id="12291" name="Rectangle 5"/>
          <p:cNvSpPr>
            <a:spLocks noGrp="1" noChangeArrowheads="1"/>
          </p:cNvSpPr>
          <p:nvPr>
            <p:ph idx="1"/>
          </p:nvPr>
        </p:nvSpPr>
        <p:spPr>
          <a:xfrm>
            <a:off x="428625" y="1000125"/>
            <a:ext cx="8229600" cy="714375"/>
          </a:xfrm>
        </p:spPr>
        <p:txBody>
          <a:bodyPr/>
          <a:lstStyle/>
          <a:p>
            <a:pPr algn="ctr" eaLnBrk="1" hangingPunct="1">
              <a:buFont typeface="Arial" charset="0"/>
              <a:buNone/>
            </a:pPr>
            <a:r>
              <a:rPr lang="ru-RU" sz="1800" smtClean="0"/>
              <a:t>Улыбнуться, открыть рот. Широким кончиком языка погладить небо от зубов к горлу. Нижняя челюсть не должна двигаться.</a:t>
            </a:r>
          </a:p>
          <a:p>
            <a:pPr eaLnBrk="1" hangingPunct="1">
              <a:buFont typeface="Arial" charset="0"/>
              <a:buNone/>
            </a:pPr>
            <a:endParaRPr lang="ru-RU" smtClean="0"/>
          </a:p>
        </p:txBody>
      </p:sp>
      <p:pic>
        <p:nvPicPr>
          <p:cNvPr id="12292" name="Picture 7" descr="__1241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88" y="1754188"/>
            <a:ext cx="8429625" cy="5103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опубликовано на </a:t>
            </a:r>
            <a:r>
              <a:rPr lang="en-US"/>
              <a:t>www.logolife.ru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4"/>
          <p:cNvSpPr>
            <a:spLocks noGrp="1" noChangeArrowheads="1"/>
          </p:cNvSpPr>
          <p:nvPr>
            <p:ph type="title"/>
          </p:nvPr>
        </p:nvSpPr>
        <p:spPr>
          <a:xfrm>
            <a:off x="500063" y="285750"/>
            <a:ext cx="8229600" cy="714375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b="1" dirty="0" smtClean="0">
                <a:solidFill>
                  <a:srgbClr val="FF6600"/>
                </a:solidFill>
              </a:rPr>
              <a:t>«ПАРУС»</a:t>
            </a:r>
          </a:p>
        </p:txBody>
      </p:sp>
      <p:sp>
        <p:nvSpPr>
          <p:cNvPr id="13315" name="Rectangle 5"/>
          <p:cNvSpPr>
            <a:spLocks noGrp="1" noChangeArrowheads="1"/>
          </p:cNvSpPr>
          <p:nvPr>
            <p:ph idx="1"/>
          </p:nvPr>
        </p:nvSpPr>
        <p:spPr>
          <a:xfrm>
            <a:off x="500063" y="1071563"/>
            <a:ext cx="8229600" cy="1000125"/>
          </a:xfrm>
        </p:spPr>
        <p:txBody>
          <a:bodyPr>
            <a:normAutofit fontScale="92500"/>
          </a:bodyPr>
          <a:lstStyle/>
          <a:p>
            <a:pPr algn="ctr" eaLnBrk="1" hangingPunct="1">
              <a:buFont typeface="Arial" charset="0"/>
              <a:buNone/>
            </a:pPr>
            <a:r>
              <a:rPr lang="ru-RU" sz="1800" smtClean="0"/>
              <a:t>Улыбнуться, широко открыть рот, кончик языка поднять и поставить на бугорки (альвеолы) за верхними зубами. Удерживать язык в таком положении на счёт до восьми, потом до десяти. Опустить язык и повторить упражнение 2-3 раза.</a:t>
            </a:r>
          </a:p>
          <a:p>
            <a:pPr eaLnBrk="1" hangingPunct="1">
              <a:buFont typeface="Arial" charset="0"/>
              <a:buNone/>
            </a:pPr>
            <a:endParaRPr lang="ru-RU" smtClean="0"/>
          </a:p>
        </p:txBody>
      </p:sp>
      <p:pic>
        <p:nvPicPr>
          <p:cNvPr id="13316" name="Picture 7" descr="__17139"/>
          <p:cNvPicPr>
            <a:picLocks noChangeAspect="1" noChangeArrowheads="1"/>
          </p:cNvPicPr>
          <p:nvPr/>
        </p:nvPicPr>
        <p:blipFill>
          <a:blip r:embed="rId2" cstate="print"/>
          <a:srcRect b="11752"/>
          <a:stretch>
            <a:fillRect/>
          </a:stretch>
        </p:blipFill>
        <p:spPr bwMode="auto">
          <a:xfrm>
            <a:off x="0" y="2000250"/>
            <a:ext cx="8786813" cy="458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опубликовано на </a:t>
            </a:r>
            <a:r>
              <a:rPr lang="en-US"/>
              <a:t>www.logolife.ru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algn="ctr" eaLnBrk="1" hangingPunct="1"/>
            <a:r>
              <a:rPr lang="ru-RU" sz="4000" b="1" dirty="0" smtClean="0">
                <a:solidFill>
                  <a:srgbClr val="FF0066"/>
                </a:solidFill>
              </a:rPr>
              <a:t>«КИСКА СЕРДИТСЯ»</a:t>
            </a:r>
          </a:p>
        </p:txBody>
      </p:sp>
      <p:sp>
        <p:nvSpPr>
          <p:cNvPr id="10243" name="Rectangle 5"/>
          <p:cNvSpPr>
            <a:spLocks noGrp="1" noChangeArrowheads="1"/>
          </p:cNvSpPr>
          <p:nvPr>
            <p:ph idx="1"/>
          </p:nvPr>
        </p:nvSpPr>
        <p:spPr>
          <a:xfrm>
            <a:off x="428625" y="928688"/>
            <a:ext cx="8229600" cy="1285875"/>
          </a:xfrm>
        </p:spPr>
        <p:txBody>
          <a:bodyPr/>
          <a:lstStyle/>
          <a:p>
            <a:pPr algn="ctr" eaLnBrk="1" hangingPunct="1">
              <a:buFont typeface="Arial" charset="0"/>
              <a:buNone/>
            </a:pPr>
            <a:r>
              <a:rPr lang="ru-RU" sz="1800" smtClean="0"/>
              <a:t>Улыбнуться, открыть рот. Кончиком языка упереться в нижние зубы. На счет «раз»- выгнуть язык горкой, упираясь кончиком языка в нижние зубы. На счет «два» вернуться в исходное положение. Кончик языка при этом не должен отрываться от нижних зубов, рот не закрывается</a:t>
            </a:r>
          </a:p>
          <a:p>
            <a:pPr algn="ctr" eaLnBrk="1" hangingPunct="1">
              <a:buFont typeface="Arial" charset="0"/>
              <a:buNone/>
            </a:pPr>
            <a:endParaRPr lang="ru-RU" sz="1800" smtClean="0"/>
          </a:p>
        </p:txBody>
      </p:sp>
      <p:pic>
        <p:nvPicPr>
          <p:cNvPr id="10244" name="Picture 7" descr="__1253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25" y="2143125"/>
            <a:ext cx="7412038" cy="471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опубликовано на </a:t>
            </a:r>
            <a:r>
              <a:rPr lang="en-US"/>
              <a:t>www.logolife.ru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5405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b="1" dirty="0" smtClean="0">
                <a:solidFill>
                  <a:srgbClr val="00B0F0"/>
                </a:solidFill>
              </a:rPr>
              <a:t>«ЧАШЕЧКА»</a:t>
            </a:r>
          </a:p>
        </p:txBody>
      </p:sp>
      <p:sp>
        <p:nvSpPr>
          <p:cNvPr id="19459" name="Rectangle 5"/>
          <p:cNvSpPr>
            <a:spLocks noGrp="1" noChangeArrowheads="1"/>
          </p:cNvSpPr>
          <p:nvPr>
            <p:ph idx="1"/>
          </p:nvPr>
        </p:nvSpPr>
        <p:spPr>
          <a:xfrm>
            <a:off x="428625" y="928688"/>
            <a:ext cx="8229600" cy="1214437"/>
          </a:xfrm>
        </p:spPr>
        <p:txBody>
          <a:bodyPr/>
          <a:lstStyle/>
          <a:p>
            <a:pPr algn="ctr" eaLnBrk="1" hangingPunct="1">
              <a:buFont typeface="Arial" charset="0"/>
              <a:buNone/>
            </a:pPr>
            <a:r>
              <a:rPr lang="ru-RU" dirty="0" smtClean="0"/>
              <a:t> </a:t>
            </a:r>
            <a:r>
              <a:rPr lang="ru-RU" sz="1800" dirty="0" smtClean="0"/>
              <a:t>Улыбнуться, открыть рот, положить широкий язык на нижнюю губу, боковые края языка загнуть в форме чашечки. Удерживать на счет до пяти. Нижняя губа не должна обтягивать нижние зубы.</a:t>
            </a:r>
          </a:p>
          <a:p>
            <a:pPr eaLnBrk="1" hangingPunct="1">
              <a:buFont typeface="Arial" charset="0"/>
              <a:buNone/>
            </a:pPr>
            <a:endParaRPr lang="ru-RU" dirty="0" smtClean="0"/>
          </a:p>
        </p:txBody>
      </p:sp>
      <p:pic>
        <p:nvPicPr>
          <p:cNvPr id="19460" name="Picture 7" descr="__45202"/>
          <p:cNvPicPr>
            <a:picLocks noChangeAspect="1" noChangeArrowheads="1"/>
          </p:cNvPicPr>
          <p:nvPr/>
        </p:nvPicPr>
        <p:blipFill>
          <a:blip r:embed="rId2" cstate="print"/>
          <a:srcRect l="2521" t="6985" r="2521" b="14417"/>
          <a:stretch>
            <a:fillRect/>
          </a:stretch>
        </p:blipFill>
        <p:spPr bwMode="auto">
          <a:xfrm>
            <a:off x="428625" y="2071688"/>
            <a:ext cx="8215313" cy="4500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опубликовано на </a:t>
            </a:r>
            <a:r>
              <a:rPr lang="en-US"/>
              <a:t>www.logolife.ru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1748" name="Picture 4" descr="http://uslide.ru/images/12/18980/736/img2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04665"/>
            <a:ext cx="9144000" cy="64533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7" descr="__93357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214438" y="2071688"/>
            <a:ext cx="6858000" cy="4786312"/>
          </a:xfrm>
          <a:noFill/>
        </p:spPr>
      </p:pic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>
          <a:xfrm>
            <a:off x="428625" y="0"/>
            <a:ext cx="8229600" cy="2500313"/>
          </a:xfrm>
        </p:spPr>
        <p:txBody>
          <a:bodyPr/>
          <a:lstStyle/>
          <a:p>
            <a:pPr algn="ctr" eaLnBrk="1" hangingPunct="1"/>
            <a:r>
              <a:rPr lang="ru-RU" sz="4000" b="1" dirty="0" smtClean="0">
                <a:solidFill>
                  <a:srgbClr val="FF0000"/>
                </a:solidFill>
              </a:rPr>
              <a:t>«ГРИБОК»</a:t>
            </a:r>
            <a:r>
              <a:rPr lang="ru-RU" b="1" dirty="0" smtClean="0">
                <a:solidFill>
                  <a:srgbClr val="FF0000"/>
                </a:solidFill>
              </a:rPr>
              <a:t/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sz="1800" dirty="0" smtClean="0"/>
              <a:t>Улыбнуться, открыть рот. Присосать широкий язычок к небу. Это шляпка  гриба, а подъязычная связка- ножка. Кончик языка не должен подворачиваться, губы - в улыбке. Если ребенку не удается присосать язык, то можно пощелкать языком, как в упражнении «Лошадка». В пощелкивании улавливается нужное движение языка.</a:t>
            </a:r>
            <a:br>
              <a:rPr lang="ru-RU" sz="1800" dirty="0" smtClean="0"/>
            </a:br>
            <a:endParaRPr lang="ru-RU" sz="1800" dirty="0" smtClean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опубликовано на </a:t>
            </a:r>
            <a:r>
              <a:rPr lang="en-US"/>
              <a:t>www.logolife.ru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2772" name="Picture 4" descr="http://fs.nashaucheba.ru/tw_files2/urls_3/1579/d-1578959/img2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32774" name="Picture 6" descr="http://i.ytimg.com/vi/MWXeU0EoVJI/maxresdefaul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628800"/>
            <a:ext cx="5436096" cy="41764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332656"/>
            <a:ext cx="8676456" cy="1872208"/>
          </a:xfrm>
        </p:spPr>
        <p:txBody>
          <a:bodyPr>
            <a:noAutofit/>
          </a:bodyPr>
          <a:lstStyle/>
          <a:p>
            <a:pPr algn="l"/>
            <a:r>
              <a:rPr lang="ru-RU" sz="6600" dirty="0" smtClean="0"/>
              <a:t>Спасибо за внимание!</a:t>
            </a:r>
            <a:endParaRPr lang="ru-RU" sz="6600" dirty="0"/>
          </a:p>
        </p:txBody>
      </p:sp>
      <p:pic>
        <p:nvPicPr>
          <p:cNvPr id="4" name="Рисунок 3" descr="index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80112" y="3556490"/>
            <a:ext cx="2880320" cy="253680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404664"/>
            <a:ext cx="8568952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</a:rPr>
              <a:t>Формирование артикуляционной моторики</a:t>
            </a:r>
          </a:p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    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Важную роль в формировании звукопроизношения играет четкая, точная, координированная работа артикуляционных органов, способность их к быстрому и плавному переключению с одного движения на другое, а также к удержанию заданной артикуляционной позы. </a:t>
            </a:r>
          </a:p>
          <a:p>
            <a:pPr algn="ctr"/>
            <a:endParaRPr lang="ru-RU" sz="24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ctr"/>
            <a:r>
              <a:rPr lang="ru-RU" sz="24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   Поэтому первостепенное значение имеют устранение нарушений в работе артикуляционного аппарата, подготовка его к постановке звуков. </a:t>
            </a:r>
          </a:p>
          <a:p>
            <a:pPr algn="ctr"/>
            <a:endParaRPr lang="ru-RU" sz="24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ctr"/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   Основным назначением артикуляционной гимнастики является развитие, укрепление и совершенствование артикуляционной моторики. </a:t>
            </a:r>
            <a:endParaRPr lang="ru-RU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332656"/>
            <a:ext cx="8712968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</a:rPr>
              <a:t>Рекомендации к проведению артикуляционной гимнастики</a:t>
            </a:r>
          </a:p>
          <a:p>
            <a:pPr marL="342900" indent="-342900" algn="ctr">
              <a:buAutoNum type="arabicPeriod"/>
            </a:pP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Артикуляционная гимнастика проводится ежедневно по 3-5 минут несколько раз в день:</a:t>
            </a:r>
          </a:p>
          <a:p>
            <a:pPr marL="342900" indent="-342900" algn="ctr">
              <a:buAutoNum type="arabicPeriod"/>
            </a:pP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 а) в детском саду с логопедом во время индивидуальных занятий </a:t>
            </a:r>
          </a:p>
          <a:p>
            <a:pPr marL="342900" indent="-342900"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       б) в детском саду с воспитателем и самостоятельно; </a:t>
            </a:r>
          </a:p>
          <a:p>
            <a:pPr marL="342900" indent="-342900"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      в) с родителями дома. </a:t>
            </a:r>
          </a:p>
          <a:p>
            <a:pPr marL="342900" indent="-342900"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2. Выполняется артикуляционная гимнастика, стоя или сидя перед зеркалом, с обязательным соблюдением правильной осанки.</a:t>
            </a:r>
          </a:p>
          <a:p>
            <a:pPr marL="342900" indent="-342900"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3. Необходимо добиваться четкого, точного, плавного выполнения движений. </a:t>
            </a:r>
          </a:p>
          <a:p>
            <a:pPr marL="342900" indent="-342900"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4. Вначале артикуляционные движения выполняются медленно, неторопливо, но постепенно, по мере овладения ими, темп артикуляционной гимнастики увеличивается. </a:t>
            </a:r>
          </a:p>
          <a:p>
            <a:pPr marL="342900" indent="-342900"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 5. Каждое упражнение выполняется от 5 до 20 раз. Количество повторений возрастает по мере совершенствования артикуляционной моторики параллельно с увеличением темпа движений. </a:t>
            </a:r>
          </a:p>
          <a:p>
            <a:pPr marL="342900" indent="-342900"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6. Возможно, и желательно выполнение артикуляционной гимнастики под счет, под музыку, с хлопками и т.д. 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lib.podelise.ru/tw_files2/urls_35/2/d-1793/1793_html_md035cb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495424"/>
            <a:ext cx="7620000" cy="5362576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755576" y="836712"/>
            <a:ext cx="838842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/>
              <a:t>Улыбнуться, с напряжением обнажив сомкнутые зубы</a:t>
            </a:r>
            <a:endParaRPr lang="ru-RU" sz="2800" dirty="0"/>
          </a:p>
        </p:txBody>
      </p:sp>
      <p:sp>
        <p:nvSpPr>
          <p:cNvPr id="3" name="Rectangle 4"/>
          <p:cNvSpPr txBox="1">
            <a:spLocks noChangeArrowheads="1"/>
          </p:cNvSpPr>
          <p:nvPr/>
        </p:nvSpPr>
        <p:spPr>
          <a:xfrm>
            <a:off x="323528" y="260648"/>
            <a:ext cx="8229600" cy="654050"/>
          </a:xfrm>
          <a:prstGeom prst="rect">
            <a:avLst/>
          </a:prstGeom>
        </p:spPr>
        <p:txBody>
          <a:bodyPr>
            <a:normAutofit fontScale="9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5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«Улыбочка»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4" name="Picture 7" descr="__3864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0" y="1862138"/>
            <a:ext cx="7786688" cy="4995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5405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b="1" dirty="0" smtClean="0">
                <a:solidFill>
                  <a:srgbClr val="FF0000"/>
                </a:solidFill>
              </a:rPr>
              <a:t>«Трубочка»</a:t>
            </a:r>
          </a:p>
        </p:txBody>
      </p:sp>
      <p:sp>
        <p:nvSpPr>
          <p:cNvPr id="15363" name="Rectangle 5"/>
          <p:cNvSpPr>
            <a:spLocks noGrp="1" noChangeArrowheads="1"/>
          </p:cNvSpPr>
          <p:nvPr>
            <p:ph idx="1"/>
          </p:nvPr>
        </p:nvSpPr>
        <p:spPr>
          <a:xfrm>
            <a:off x="428625" y="928688"/>
            <a:ext cx="8229600" cy="1071562"/>
          </a:xfrm>
        </p:spPr>
        <p:txBody>
          <a:bodyPr>
            <a:normAutofit fontScale="92500" lnSpcReduction="10000"/>
          </a:bodyPr>
          <a:lstStyle/>
          <a:p>
            <a:pPr algn="ctr" eaLnBrk="1" hangingPunct="1">
              <a:buFont typeface="Arial" charset="0"/>
              <a:buNone/>
            </a:pPr>
            <a:r>
              <a:rPr lang="ru-RU" sz="2400" dirty="0" smtClean="0"/>
              <a:t> Губы и зубы сомкнуты. С напряжением вытянуть губы вперед трубочкой. Удерживать их в таком положении на счет до пяти.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опубликовано на </a:t>
            </a:r>
            <a:r>
              <a:rPr lang="en-US"/>
              <a:t>www.logolife.ru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96925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b="1" dirty="0" smtClean="0">
                <a:solidFill>
                  <a:srgbClr val="00B050"/>
                </a:solidFill>
              </a:rPr>
              <a:t>«ФУТБОЛ»</a:t>
            </a:r>
          </a:p>
        </p:txBody>
      </p:sp>
      <p:sp>
        <p:nvSpPr>
          <p:cNvPr id="17411" name="Rectangle 5"/>
          <p:cNvSpPr>
            <a:spLocks noGrp="1" noChangeArrowheads="1"/>
          </p:cNvSpPr>
          <p:nvPr>
            <p:ph idx="1"/>
          </p:nvPr>
        </p:nvSpPr>
        <p:spPr>
          <a:xfrm>
            <a:off x="428625" y="1000125"/>
            <a:ext cx="8229600" cy="714375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ru-RU" sz="1800" dirty="0" smtClean="0"/>
              <a:t>Рот закрыть, кончик языка с напряжением упирать то в одну, то в другую щёку так, чтобы под щекой надувались «мячики».</a:t>
            </a:r>
          </a:p>
          <a:p>
            <a:pPr algn="ctr" eaLnBrk="1" hangingPunct="1">
              <a:buFont typeface="Arial" charset="0"/>
              <a:buNone/>
            </a:pPr>
            <a:endParaRPr lang="ru-RU" sz="1800" dirty="0" smtClean="0"/>
          </a:p>
        </p:txBody>
      </p:sp>
      <p:pic>
        <p:nvPicPr>
          <p:cNvPr id="17412" name="Picture 7" descr="__12787"/>
          <p:cNvPicPr>
            <a:picLocks noChangeAspect="1" noChangeArrowheads="1"/>
          </p:cNvPicPr>
          <p:nvPr/>
        </p:nvPicPr>
        <p:blipFill>
          <a:blip r:embed="rId2" cstate="print"/>
          <a:srcRect t="12315" b="6424"/>
          <a:stretch>
            <a:fillRect/>
          </a:stretch>
        </p:blipFill>
        <p:spPr bwMode="auto">
          <a:xfrm>
            <a:off x="214313" y="1928813"/>
            <a:ext cx="8929687" cy="4643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опубликовано на </a:t>
            </a:r>
            <a:r>
              <a:rPr lang="en-US"/>
              <a:t>www.logolife.ru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b="1" dirty="0" smtClean="0">
                <a:solidFill>
                  <a:srgbClr val="CC0000"/>
                </a:solidFill>
              </a:rPr>
              <a:t>«ЧАСИКИ»</a:t>
            </a:r>
          </a:p>
        </p:txBody>
      </p:sp>
      <p:sp>
        <p:nvSpPr>
          <p:cNvPr id="18435" name="Rectangle 5"/>
          <p:cNvSpPr>
            <a:spLocks noGrp="1" noChangeArrowheads="1"/>
          </p:cNvSpPr>
          <p:nvPr>
            <p:ph idx="1"/>
          </p:nvPr>
        </p:nvSpPr>
        <p:spPr>
          <a:xfrm>
            <a:off x="500063" y="1000125"/>
            <a:ext cx="8229600" cy="714375"/>
          </a:xfrm>
        </p:spPr>
        <p:txBody>
          <a:bodyPr>
            <a:normAutofit fontScale="92500"/>
          </a:bodyPr>
          <a:lstStyle/>
          <a:p>
            <a:pPr algn="ctr" eaLnBrk="1" hangingPunct="1">
              <a:buFont typeface="Arial" charset="0"/>
              <a:buNone/>
            </a:pPr>
            <a:r>
              <a:rPr lang="ru-RU" sz="1800" smtClean="0"/>
              <a:t>Улыбнуться, открыть рот. Кончик языка переводить на счет «раз-два» из одного уголка рта в другой. Нижняя челюсть при этом остается неподвижной.</a:t>
            </a:r>
          </a:p>
          <a:p>
            <a:pPr eaLnBrk="1" hangingPunct="1">
              <a:buFont typeface="Arial" charset="0"/>
              <a:buNone/>
            </a:pPr>
            <a:endParaRPr lang="ru-RU" smtClean="0"/>
          </a:p>
        </p:txBody>
      </p:sp>
      <p:pic>
        <p:nvPicPr>
          <p:cNvPr id="18436" name="Picture 7" descr="__14970"/>
          <p:cNvPicPr>
            <a:picLocks noChangeAspect="1" noChangeArrowheads="1"/>
          </p:cNvPicPr>
          <p:nvPr/>
        </p:nvPicPr>
        <p:blipFill>
          <a:blip r:embed="rId2" cstate="print"/>
          <a:srcRect t="1421" r="8871" b="6660"/>
          <a:stretch>
            <a:fillRect/>
          </a:stretch>
        </p:blipFill>
        <p:spPr bwMode="auto">
          <a:xfrm>
            <a:off x="500063" y="1643063"/>
            <a:ext cx="8072437" cy="4929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опубликовано на </a:t>
            </a:r>
            <a:r>
              <a:rPr lang="en-US"/>
              <a:t>www.logolife.ru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5405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b="1" dirty="0" smtClean="0">
                <a:solidFill>
                  <a:srgbClr val="CC00CC"/>
                </a:solidFill>
              </a:rPr>
              <a:t>«КАЧЕЛИ»</a:t>
            </a:r>
          </a:p>
        </p:txBody>
      </p:sp>
      <p:sp>
        <p:nvSpPr>
          <p:cNvPr id="11267" name="Rectangle 5"/>
          <p:cNvSpPr>
            <a:spLocks noGrp="1" noChangeArrowheads="1"/>
          </p:cNvSpPr>
          <p:nvPr>
            <p:ph idx="1"/>
          </p:nvPr>
        </p:nvSpPr>
        <p:spPr>
          <a:xfrm>
            <a:off x="428625" y="928688"/>
            <a:ext cx="8229600" cy="785812"/>
          </a:xfrm>
        </p:spPr>
        <p:txBody>
          <a:bodyPr/>
          <a:lstStyle/>
          <a:p>
            <a:pPr algn="ctr" eaLnBrk="1" hangingPunct="1">
              <a:buFont typeface="Arial" charset="0"/>
              <a:buNone/>
            </a:pPr>
            <a:r>
              <a:rPr lang="ru-RU" sz="1800" smtClean="0"/>
              <a:t>Улыбнуться, открыть рот. На счет 1-2 поочередно упираться языком то в верхние, то в нижние зубы. Нижняя челюсть при этом неподвижна.</a:t>
            </a:r>
          </a:p>
          <a:p>
            <a:pPr eaLnBrk="1" hangingPunct="1">
              <a:buFont typeface="Arial" charset="0"/>
              <a:buNone/>
            </a:pPr>
            <a:endParaRPr lang="ru-RU" smtClean="0"/>
          </a:p>
        </p:txBody>
      </p:sp>
      <p:pic>
        <p:nvPicPr>
          <p:cNvPr id="11268" name="Picture 7" descr="__1004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38" y="1500188"/>
            <a:ext cx="8001000" cy="508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опубликовано на </a:t>
            </a:r>
            <a:r>
              <a:rPr lang="en-US"/>
              <a:t>www.logolife.ru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/>
          <p:cNvSpPr>
            <a:spLocks noGrp="1" noChangeArrowheads="1"/>
          </p:cNvSpPr>
          <p:nvPr>
            <p:ph type="title"/>
          </p:nvPr>
        </p:nvSpPr>
        <p:spPr>
          <a:xfrm>
            <a:off x="500063" y="285750"/>
            <a:ext cx="8229600" cy="714375"/>
          </a:xfrm>
        </p:spPr>
        <p:txBody>
          <a:bodyPr/>
          <a:lstStyle/>
          <a:p>
            <a:pPr algn="ctr" eaLnBrk="1" hangingPunct="1"/>
            <a:r>
              <a:rPr lang="ru-RU" sz="4000" b="1" dirty="0" smtClean="0">
                <a:solidFill>
                  <a:srgbClr val="FF0000"/>
                </a:solidFill>
              </a:rPr>
              <a:t>«ЧИСТИМ ЗУБКИ»</a:t>
            </a:r>
          </a:p>
        </p:txBody>
      </p:sp>
      <p:sp>
        <p:nvSpPr>
          <p:cNvPr id="8195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1000125"/>
            <a:ext cx="8229600" cy="928688"/>
          </a:xfrm>
        </p:spPr>
        <p:txBody>
          <a:bodyPr/>
          <a:lstStyle/>
          <a:p>
            <a:pPr algn="ctr" eaLnBrk="1" hangingPunct="1">
              <a:buFont typeface="Arial" charset="0"/>
              <a:buNone/>
            </a:pPr>
            <a:r>
              <a:rPr lang="ru-RU" sz="1800" smtClean="0"/>
              <a:t>Улыбнуться, приоткрыть рот. Кончиком языка «почистить» нижние, затем верхние зубы с внутренней стороны, делая движения языком вправо - влево. Нижняя челюсть при этом не двигается.</a:t>
            </a:r>
          </a:p>
          <a:p>
            <a:pPr eaLnBrk="1" hangingPunct="1">
              <a:buFont typeface="Arial" charset="0"/>
              <a:buNone/>
            </a:pPr>
            <a:endParaRPr lang="ru-RU" smtClean="0"/>
          </a:p>
        </p:txBody>
      </p:sp>
      <p:pic>
        <p:nvPicPr>
          <p:cNvPr id="8196" name="Picture 7" descr="__1931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50" y="2041525"/>
            <a:ext cx="7572375" cy="481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опубликовано на </a:t>
            </a:r>
            <a:r>
              <a:rPr lang="en-US"/>
              <a:t>www.logolife.ru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244</TotalTime>
  <Words>617</Words>
  <Application>Microsoft Office PowerPoint</Application>
  <PresentationFormat>Экран (4:3)</PresentationFormat>
  <Paragraphs>51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Поток</vt:lpstr>
      <vt:lpstr>Артикуляционная гимнастика для дошкольников Мастер-класс</vt:lpstr>
      <vt:lpstr>Презентация PowerPoint</vt:lpstr>
      <vt:lpstr>Презентация PowerPoint</vt:lpstr>
      <vt:lpstr>Презентация PowerPoint</vt:lpstr>
      <vt:lpstr>«Трубочка»</vt:lpstr>
      <vt:lpstr>«ФУТБОЛ»</vt:lpstr>
      <vt:lpstr>«ЧАСИКИ»</vt:lpstr>
      <vt:lpstr>«КАЧЕЛИ»</vt:lpstr>
      <vt:lpstr>«ЧИСТИМ ЗУБКИ»</vt:lpstr>
      <vt:lpstr>«ВКУСНОЕ ВАРЕНЬЕ»</vt:lpstr>
      <vt:lpstr>«МАЛЯР»</vt:lpstr>
      <vt:lpstr>«ПАРУС»</vt:lpstr>
      <vt:lpstr>«КИСКА СЕРДИТСЯ»</vt:lpstr>
      <vt:lpstr>«ЧАШЕЧКА»</vt:lpstr>
      <vt:lpstr>Презентация PowerPoint</vt:lpstr>
      <vt:lpstr>«ГРИБОК» Улыбнуться, открыть рот. Присосать широкий язычок к небу. Это шляпка  гриба, а подъязычная связка- ножка. Кончик языка не должен подворачиваться, губы - в улыбке. Если ребенку не удается присосать язык, то можно пощелкать языком, как в упражнении «Лошадка». В пощелкивании улавливается нужное движение языка. </vt:lpstr>
      <vt:lpstr>Презентация PowerPoint</vt:lpstr>
      <vt:lpstr>Спасибо за внимание!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Артикуляционная гимнастика для дошкольников</dc:title>
  <dc:creator>Ira</dc:creator>
  <cp:lastModifiedBy>ACER</cp:lastModifiedBy>
  <cp:revision>36</cp:revision>
  <dcterms:created xsi:type="dcterms:W3CDTF">2013-10-12T15:38:03Z</dcterms:created>
  <dcterms:modified xsi:type="dcterms:W3CDTF">2017-10-02T16:16:34Z</dcterms:modified>
</cp:coreProperties>
</file>