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8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6.wdp"/><Relationship Id="rId12" Type="http://schemas.openxmlformats.org/officeDocument/2006/relationships/image" Target="../media/image43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41.jpeg"/><Relationship Id="rId11" Type="http://schemas.openxmlformats.org/officeDocument/2006/relationships/image" Target="../media/image42.png"/><Relationship Id="rId5" Type="http://schemas.microsoft.com/office/2007/relationships/hdphoto" Target="../media/hdphoto15.wdp"/><Relationship Id="rId10" Type="http://schemas.openxmlformats.org/officeDocument/2006/relationships/image" Target="../media/image28.png"/><Relationship Id="rId4" Type="http://schemas.openxmlformats.org/officeDocument/2006/relationships/image" Target="../media/image40.jpe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8.wdp"/><Relationship Id="rId12" Type="http://schemas.microsoft.com/office/2007/relationships/hdphoto" Target="../media/hdphoto19.wdp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45.jpeg"/><Relationship Id="rId11" Type="http://schemas.openxmlformats.org/officeDocument/2006/relationships/image" Target="../media/image46.jpeg"/><Relationship Id="rId5" Type="http://schemas.microsoft.com/office/2007/relationships/hdphoto" Target="../media/hdphoto17.wdp"/><Relationship Id="rId10" Type="http://schemas.openxmlformats.org/officeDocument/2006/relationships/image" Target="../media/image4.png"/><Relationship Id="rId4" Type="http://schemas.openxmlformats.org/officeDocument/2006/relationships/image" Target="../media/image44.jpe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1.wdp"/><Relationship Id="rId13" Type="http://schemas.openxmlformats.org/officeDocument/2006/relationships/image" Target="../media/image51.png"/><Relationship Id="rId3" Type="http://schemas.openxmlformats.org/officeDocument/2006/relationships/audio" Target="../media/media12.wav"/><Relationship Id="rId7" Type="http://schemas.openxmlformats.org/officeDocument/2006/relationships/image" Target="../media/image48.jpeg"/><Relationship Id="rId12" Type="http://schemas.openxmlformats.org/officeDocument/2006/relationships/image" Target="../media/image15.gif"/><Relationship Id="rId2" Type="http://schemas.microsoft.com/office/2007/relationships/media" Target="../media/media12.wav"/><Relationship Id="rId1" Type="http://schemas.openxmlformats.org/officeDocument/2006/relationships/tags" Target="../tags/tag7.xml"/><Relationship Id="rId6" Type="http://schemas.microsoft.com/office/2007/relationships/hdphoto" Target="../media/hdphoto20.wdp"/><Relationship Id="rId11" Type="http://schemas.openxmlformats.org/officeDocument/2006/relationships/image" Target="../media/image50.png"/><Relationship Id="rId5" Type="http://schemas.openxmlformats.org/officeDocument/2006/relationships/image" Target="../media/image47.jpeg"/><Relationship Id="rId10" Type="http://schemas.microsoft.com/office/2007/relationships/hdphoto" Target="../media/hdphoto22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9.jpeg"/><Relationship Id="rId1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4.wdp"/><Relationship Id="rId13" Type="http://schemas.openxmlformats.org/officeDocument/2006/relationships/image" Target="../media/image57.png"/><Relationship Id="rId3" Type="http://schemas.openxmlformats.org/officeDocument/2006/relationships/audio" Target="../media/media13.wav"/><Relationship Id="rId7" Type="http://schemas.openxmlformats.org/officeDocument/2006/relationships/image" Target="../media/image53.jpeg"/><Relationship Id="rId12" Type="http://schemas.openxmlformats.org/officeDocument/2006/relationships/image" Target="../media/image56.jpeg"/><Relationship Id="rId2" Type="http://schemas.microsoft.com/office/2007/relationships/media" Target="../media/media13.wav"/><Relationship Id="rId1" Type="http://schemas.openxmlformats.org/officeDocument/2006/relationships/tags" Target="../tags/tag8.xml"/><Relationship Id="rId6" Type="http://schemas.microsoft.com/office/2007/relationships/hdphoto" Target="../media/hdphoto23.wdp"/><Relationship Id="rId11" Type="http://schemas.openxmlformats.org/officeDocument/2006/relationships/image" Target="../media/image55.png"/><Relationship Id="rId5" Type="http://schemas.openxmlformats.org/officeDocument/2006/relationships/image" Target="../media/image52.jpeg"/><Relationship Id="rId10" Type="http://schemas.microsoft.com/office/2007/relationships/hdphoto" Target="../media/hdphoto25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4.jpeg"/><Relationship Id="rId1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7.wdp"/><Relationship Id="rId3" Type="http://schemas.openxmlformats.org/officeDocument/2006/relationships/audio" Target="../media/media14.wav"/><Relationship Id="rId7" Type="http://schemas.openxmlformats.org/officeDocument/2006/relationships/image" Target="../media/image59.jpeg"/><Relationship Id="rId12" Type="http://schemas.openxmlformats.org/officeDocument/2006/relationships/image" Target="../media/image1.png"/><Relationship Id="rId2" Type="http://schemas.microsoft.com/office/2007/relationships/media" Target="../media/media14.wav"/><Relationship Id="rId1" Type="http://schemas.openxmlformats.org/officeDocument/2006/relationships/tags" Target="../tags/tag9.xml"/><Relationship Id="rId6" Type="http://schemas.microsoft.com/office/2007/relationships/hdphoto" Target="../media/hdphoto26.wdp"/><Relationship Id="rId11" Type="http://schemas.openxmlformats.org/officeDocument/2006/relationships/image" Target="../media/image61.png"/><Relationship Id="rId5" Type="http://schemas.openxmlformats.org/officeDocument/2006/relationships/image" Target="../media/image58.jpeg"/><Relationship Id="rId10" Type="http://schemas.openxmlformats.org/officeDocument/2006/relationships/image" Target="../media/image13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0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slideLayout" Target="../slideLayouts/slideLayout2.xml"/><Relationship Id="rId7" Type="http://schemas.microsoft.com/office/2007/relationships/hdphoto" Target="../media/hdphoto29.wdp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63.jpeg"/><Relationship Id="rId5" Type="http://schemas.microsoft.com/office/2007/relationships/hdphoto" Target="../media/hdphoto28.wdp"/><Relationship Id="rId10" Type="http://schemas.openxmlformats.org/officeDocument/2006/relationships/image" Target="../media/image1.png"/><Relationship Id="rId4" Type="http://schemas.openxmlformats.org/officeDocument/2006/relationships/image" Target="../media/image62.jpe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2.xml"/><Relationship Id="rId7" Type="http://schemas.microsoft.com/office/2007/relationships/hdphoto" Target="../media/hdphoto31.wdp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6" Type="http://schemas.openxmlformats.org/officeDocument/2006/relationships/image" Target="../media/image65.jpeg"/><Relationship Id="rId11" Type="http://schemas.openxmlformats.org/officeDocument/2006/relationships/image" Target="../media/image1.png"/><Relationship Id="rId5" Type="http://schemas.microsoft.com/office/2007/relationships/hdphoto" Target="../media/hdphoto30.wdp"/><Relationship Id="rId10" Type="http://schemas.openxmlformats.org/officeDocument/2006/relationships/image" Target="../media/image66.gif"/><Relationship Id="rId4" Type="http://schemas.openxmlformats.org/officeDocument/2006/relationships/image" Target="../media/image64.jpeg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media2.wav"/><Relationship Id="rId7" Type="http://schemas.openxmlformats.org/officeDocument/2006/relationships/image" Target="../media/image5.jpeg"/><Relationship Id="rId2" Type="http://schemas.microsoft.com/office/2007/relationships/media" Target="../media/media2.wav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.xml"/><Relationship Id="rId9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1.gif"/><Relationship Id="rId18" Type="http://schemas.openxmlformats.org/officeDocument/2006/relationships/slide" Target="slide2.xml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6.png"/><Relationship Id="rId7" Type="http://schemas.openxmlformats.org/officeDocument/2006/relationships/image" Target="../media/image8.png"/><Relationship Id="rId12" Type="http://schemas.openxmlformats.org/officeDocument/2006/relationships/slide" Target="slide15.xml"/><Relationship Id="rId17" Type="http://schemas.openxmlformats.org/officeDocument/2006/relationships/image" Target="../media/image13.gif"/><Relationship Id="rId2" Type="http://schemas.openxmlformats.org/officeDocument/2006/relationships/audio" Target="../media/media3.wav"/><Relationship Id="rId16" Type="http://schemas.openxmlformats.org/officeDocument/2006/relationships/slide" Target="slide8.xml"/><Relationship Id="rId20" Type="http://schemas.openxmlformats.org/officeDocument/2006/relationships/image" Target="../media/image15.gif"/><Relationship Id="rId1" Type="http://schemas.microsoft.com/office/2007/relationships/media" Target="../media/media3.wav"/><Relationship Id="rId6" Type="http://schemas.openxmlformats.org/officeDocument/2006/relationships/slide" Target="slide4.xm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23" Type="http://schemas.openxmlformats.org/officeDocument/2006/relationships/image" Target="../media/image1.png"/><Relationship Id="rId10" Type="http://schemas.openxmlformats.org/officeDocument/2006/relationships/slide" Target="slide14.xml"/><Relationship Id="rId19" Type="http://schemas.openxmlformats.org/officeDocument/2006/relationships/image" Target="../media/image14.gif"/><Relationship Id="rId4" Type="http://schemas.openxmlformats.org/officeDocument/2006/relationships/slide" Target="slide11.xml"/><Relationship Id="rId9" Type="http://schemas.openxmlformats.org/officeDocument/2006/relationships/image" Target="../media/image9.gif"/><Relationship Id="rId14" Type="http://schemas.openxmlformats.org/officeDocument/2006/relationships/slide" Target="slide12.xml"/><Relationship Id="rId22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media4.wav"/><Relationship Id="rId7" Type="http://schemas.openxmlformats.org/officeDocument/2006/relationships/image" Target="../media/image19.jpeg"/><Relationship Id="rId12" Type="http://schemas.openxmlformats.org/officeDocument/2006/relationships/image" Target="../media/image1.png"/><Relationship Id="rId2" Type="http://schemas.microsoft.com/office/2007/relationships/media" Target="../media/media4.wav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18.jpeg"/><Relationship Id="rId10" Type="http://schemas.openxmlformats.org/officeDocument/2006/relationships/slide" Target="slide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microsoft.com/office/2007/relationships/hdphoto" Target="../media/hdphoto6.wdp"/><Relationship Id="rId3" Type="http://schemas.openxmlformats.org/officeDocument/2006/relationships/slideLayout" Target="../slideLayouts/slideLayout2.xml"/><Relationship Id="rId7" Type="http://schemas.microsoft.com/office/2007/relationships/hdphoto" Target="../media/hdphoto5.wdp"/><Relationship Id="rId12" Type="http://schemas.openxmlformats.org/officeDocument/2006/relationships/image" Target="../media/image24.jpe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22.jpeg"/><Relationship Id="rId11" Type="http://schemas.openxmlformats.org/officeDocument/2006/relationships/image" Target="../media/image17.png"/><Relationship Id="rId5" Type="http://schemas.microsoft.com/office/2007/relationships/hdphoto" Target="../media/hdphoto4.wdp"/><Relationship Id="rId10" Type="http://schemas.openxmlformats.org/officeDocument/2006/relationships/image" Target="../media/image23.png"/><Relationship Id="rId4" Type="http://schemas.openxmlformats.org/officeDocument/2006/relationships/image" Target="../media/image21.jpeg"/><Relationship Id="rId9" Type="http://schemas.openxmlformats.org/officeDocument/2006/relationships/image" Target="../media/image6.png"/><Relationship Id="rId1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9.gif"/><Relationship Id="rId3" Type="http://schemas.openxmlformats.org/officeDocument/2006/relationships/audio" Target="../media/media6.wav"/><Relationship Id="rId7" Type="http://schemas.openxmlformats.org/officeDocument/2006/relationships/image" Target="../media/image25.jpeg"/><Relationship Id="rId12" Type="http://schemas.openxmlformats.org/officeDocument/2006/relationships/image" Target="../media/image28.png"/><Relationship Id="rId2" Type="http://schemas.microsoft.com/office/2007/relationships/media" Target="../media/media6.wav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11" Type="http://schemas.openxmlformats.org/officeDocument/2006/relationships/image" Target="../media/image27.png"/><Relationship Id="rId5" Type="http://schemas.openxmlformats.org/officeDocument/2006/relationships/slide" Target="slide2.xml"/><Relationship Id="rId10" Type="http://schemas.microsoft.com/office/2007/relationships/hdphoto" Target="../media/hdphoto8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6.jpeg"/><Relationship Id="rId1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audio" Target="../media/media7.wav"/><Relationship Id="rId7" Type="http://schemas.openxmlformats.org/officeDocument/2006/relationships/image" Target="../media/image30.jpeg"/><Relationship Id="rId2" Type="http://schemas.microsoft.com/office/2007/relationships/media" Target="../media/media7.wav"/><Relationship Id="rId1" Type="http://schemas.openxmlformats.org/officeDocument/2006/relationships/tags" Target="../tags/tag4.xml"/><Relationship Id="rId6" Type="http://schemas.microsoft.com/office/2007/relationships/hdphoto" Target="../media/hdphoto9.wdp"/><Relationship Id="rId11" Type="http://schemas.openxmlformats.org/officeDocument/2006/relationships/image" Target="../media/image1.png"/><Relationship Id="rId5" Type="http://schemas.openxmlformats.org/officeDocument/2006/relationships/image" Target="../media/image29.jpeg"/><Relationship Id="rId10" Type="http://schemas.openxmlformats.org/officeDocument/2006/relationships/image" Target="../media/image3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1.png"/><Relationship Id="rId3" Type="http://schemas.openxmlformats.org/officeDocument/2006/relationships/audio" Target="../media/media8.wav"/><Relationship Id="rId7" Type="http://schemas.openxmlformats.org/officeDocument/2006/relationships/image" Target="../media/image33.jpeg"/><Relationship Id="rId12" Type="http://schemas.openxmlformats.org/officeDocument/2006/relationships/image" Target="../media/image9.gif"/><Relationship Id="rId2" Type="http://schemas.microsoft.com/office/2007/relationships/media" Target="../media/media8.wav"/><Relationship Id="rId1" Type="http://schemas.openxmlformats.org/officeDocument/2006/relationships/tags" Target="../tags/tag5.xml"/><Relationship Id="rId6" Type="http://schemas.microsoft.com/office/2007/relationships/hdphoto" Target="../media/hdphoto11.wdp"/><Relationship Id="rId11" Type="http://schemas.openxmlformats.org/officeDocument/2006/relationships/image" Target="../media/image14.gif"/><Relationship Id="rId5" Type="http://schemas.openxmlformats.org/officeDocument/2006/relationships/image" Target="../media/image32.jpeg"/><Relationship Id="rId10" Type="http://schemas.openxmlformats.org/officeDocument/2006/relationships/image" Target="../media/image35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audio" Target="../media/media9.wav"/><Relationship Id="rId7" Type="http://schemas.openxmlformats.org/officeDocument/2006/relationships/image" Target="../media/image37.jpeg"/><Relationship Id="rId12" Type="http://schemas.openxmlformats.org/officeDocument/2006/relationships/image" Target="../media/image1.png"/><Relationship Id="rId2" Type="http://schemas.microsoft.com/office/2007/relationships/media" Target="../media/media9.wav"/><Relationship Id="rId1" Type="http://schemas.openxmlformats.org/officeDocument/2006/relationships/tags" Target="../tags/tag6.xml"/><Relationship Id="rId6" Type="http://schemas.microsoft.com/office/2007/relationships/hdphoto" Target="../media/hdphoto13.wdp"/><Relationship Id="rId11" Type="http://schemas.openxmlformats.org/officeDocument/2006/relationships/image" Target="../media/image8.png"/><Relationship Id="rId5" Type="http://schemas.openxmlformats.org/officeDocument/2006/relationships/image" Target="../media/image36.jpeg"/><Relationship Id="rId10" Type="http://schemas.openxmlformats.org/officeDocument/2006/relationships/image" Target="../media/image3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273948"/>
            <a:ext cx="8964488" cy="1584052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Дошкольный факультет педагогики и психологии</a:t>
            </a:r>
          </a:p>
          <a:p>
            <a:r>
              <a:rPr lang="ru-RU" b="1" i="1" dirty="0" smtClean="0"/>
              <a:t>Выполнила воспитатель МБДОУ № 22 г. Салават РБ </a:t>
            </a:r>
            <a:r>
              <a:rPr lang="ru-RU" b="1" i="1" dirty="0" err="1" smtClean="0"/>
              <a:t>Биккулова</a:t>
            </a:r>
            <a:r>
              <a:rPr lang="ru-RU" b="1" i="1" dirty="0" smtClean="0"/>
              <a:t> Лилия </a:t>
            </a:r>
            <a:r>
              <a:rPr lang="ru-RU" b="1" i="1" dirty="0" err="1" smtClean="0"/>
              <a:t>Зюфаровна</a:t>
            </a:r>
            <a:endParaRPr lang="ru-RU" b="1" i="1" dirty="0" smtClean="0"/>
          </a:p>
          <a:p>
            <a:endParaRPr lang="ru-RU" b="1" i="1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4392488" cy="2509448"/>
          </a:xfrm>
        </p:spPr>
        <p:txBody>
          <a:bodyPr/>
          <a:lstStyle/>
          <a:p>
            <a:pPr algn="ctr"/>
            <a:r>
              <a:rPr lang="ru-RU" sz="2800" b="1" i="1" dirty="0" smtClean="0"/>
              <a:t>Развитие элементарных математических представлений у детей младшей группы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172122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к\Desktop\презент\SAM_1696 - копия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132856"/>
            <a:ext cx="3779835" cy="2125661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пк\Desktop\презент\SAM_169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2588" y="4410040"/>
            <a:ext cx="3779837" cy="2125662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Дранка"/>
          <p:cNvSpPr>
            <a:spLocks noChangeArrowheads="1"/>
          </p:cNvSpPr>
          <p:nvPr/>
        </p:nvSpPr>
        <p:spPr bwMode="auto">
          <a:xfrm>
            <a:off x="4963341" y="620687"/>
            <a:ext cx="4005263" cy="1395413"/>
          </a:xfrm>
          <a:prstGeom prst="triangle">
            <a:avLst>
              <a:gd name="adj" fmla="val 50000"/>
            </a:avLst>
          </a:prstGeom>
          <a:pattFill prst="shingle">
            <a:fgClr>
              <a:srgbClr val="663300"/>
            </a:fgClr>
            <a:bgClr>
              <a:schemeClr val="bg1"/>
            </a:bgClr>
          </a:pattFill>
          <a:ln w="571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8" name="Picture 3" descr="облака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0066"/>
            <a:ext cx="3383335" cy="17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67670"/>
            <a:ext cx="1762355" cy="9244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счет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Picture 25" descr="solna13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86" y="106863"/>
            <a:ext cx="1844675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7898" y="2132856"/>
            <a:ext cx="43181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Цель: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развитие математических способностей в сюжетно-ролевой игре «Магазин»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1" name="Picture 31" descr="lagush0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3" t="24300" r="34875" b="18233"/>
          <a:stretch>
            <a:fillRect/>
          </a:stretch>
        </p:blipFill>
        <p:spPr bwMode="auto">
          <a:xfrm>
            <a:off x="0" y="5472871"/>
            <a:ext cx="117951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0" descr="lagush0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35" r="23413" b="19766"/>
          <a:stretch>
            <a:fillRect/>
          </a:stretch>
        </p:blipFill>
        <p:spPr bwMode="auto">
          <a:xfrm>
            <a:off x="928182" y="5163309"/>
            <a:ext cx="1628775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9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пк\Desktop\презент\SAM_170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015" y="4437112"/>
            <a:ext cx="4089953" cy="230006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пк\Desktop\презент\SAM_171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015" y="2030464"/>
            <a:ext cx="4089953" cy="230006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облака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-16220"/>
            <a:ext cx="3383335" cy="135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3" descr="Дранка"/>
          <p:cNvSpPr>
            <a:spLocks noChangeArrowheads="1"/>
          </p:cNvSpPr>
          <p:nvPr/>
        </p:nvSpPr>
        <p:spPr bwMode="auto">
          <a:xfrm>
            <a:off x="194014" y="260499"/>
            <a:ext cx="4198597" cy="1610404"/>
          </a:xfrm>
          <a:prstGeom prst="triangle">
            <a:avLst>
              <a:gd name="adj" fmla="val 50000"/>
            </a:avLst>
          </a:prstGeom>
          <a:pattFill prst="shingle">
            <a:fgClr>
              <a:srgbClr val="663300"/>
            </a:fgClr>
            <a:bgClr>
              <a:schemeClr val="bg1"/>
            </a:bgClr>
          </a:pattFill>
          <a:ln w="57150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54915" y="935365"/>
            <a:ext cx="1368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счет</a:t>
            </a:r>
            <a:endParaRPr lang="ru-RU" sz="3200" dirty="0"/>
          </a:p>
        </p:txBody>
      </p:sp>
      <p:pic>
        <p:nvPicPr>
          <p:cNvPr id="10" name="Picture 23" descr="ЗАЯЦ НА ШАРАХ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41" t="33310" b="17461"/>
          <a:stretch>
            <a:fillRect/>
          </a:stretch>
        </p:blipFill>
        <p:spPr bwMode="auto">
          <a:xfrm>
            <a:off x="7956376" y="1615598"/>
            <a:ext cx="1612029" cy="1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0820" y="1340768"/>
            <a:ext cx="46156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д/и  «Учимся считать»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цель: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Знакомство с числами,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развитие </a:t>
            </a:r>
          </a:p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рительного восприятия и тактильных ощущений, внимание, усидчивость.</a:t>
            </a:r>
          </a:p>
          <a:p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292" name="Picture 4" descr="C:\Users\пк\Desktop\презент\SAM_1708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0820" y="4416598"/>
            <a:ext cx="4118905" cy="2316344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7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787 -0.22239 L -0.34791 -0.63177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86" y="-204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1.11111E-6 L -0.55787 -0.2223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94" y="-11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802904" cy="924475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Сенсорика, счет, величина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218" name="Picture 2" descr="C:\Users\пк\Desktop\презент\SAM_172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2287" y="3016995"/>
            <a:ext cx="3119039" cy="1754049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пк\Desktop\презент\SAM_172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6987" y="5006033"/>
            <a:ext cx="3096344" cy="1741287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пк\Desktop\презент\SAM_1730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2287" y="5026280"/>
            <a:ext cx="3060339" cy="1721039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7" descr="Дранка"/>
          <p:cNvSpPr>
            <a:spLocks noChangeArrowheads="1"/>
          </p:cNvSpPr>
          <p:nvPr/>
        </p:nvSpPr>
        <p:spPr bwMode="auto">
          <a:xfrm>
            <a:off x="5597360" y="1617793"/>
            <a:ext cx="3490191" cy="1296144"/>
          </a:xfrm>
          <a:prstGeom prst="triangle">
            <a:avLst>
              <a:gd name="adj" fmla="val 50000"/>
            </a:avLst>
          </a:prstGeom>
          <a:pattFill prst="shingle">
            <a:fgClr>
              <a:srgbClr val="663300"/>
            </a:fgClr>
            <a:bgClr>
              <a:schemeClr val="bg1"/>
            </a:bgClr>
          </a:pattFill>
          <a:ln w="57150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8" name="Picture 24" descr="jajtsa5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632" y="3902096"/>
            <a:ext cx="1243728" cy="98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9" descr="b30cc5aab4542be966bd687e91b33a82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528" y="3103121"/>
            <a:ext cx="1117976" cy="89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2636" y="851049"/>
            <a:ext cx="415099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д/и «Мякиши»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Цель: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Знакомство с числами, цветом, величиной. Формировать знания понимать слова: впереди-сзади, вверху-внизу, слева-справа, на, над-под. Мелкая моторика рук.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" name="Picture 24" descr="lagush0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00" r="5963" b="18233"/>
          <a:stretch>
            <a:fillRect/>
          </a:stretch>
        </p:blipFill>
        <p:spPr bwMode="auto">
          <a:xfrm>
            <a:off x="202637" y="5559098"/>
            <a:ext cx="2075497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795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59E-6 8.33333E-7 L -0.25185 0.0006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93" y="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185 0.00069 L -0.25185 -0.12517 " pathEditMode="relative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185 -0.12517 L -0.50393 -0.2670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16" y="-7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393 -0.26701 L -0.25185 -0.40868 " pathEditMode="relative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185 -0.40868 L -0.25185 -0.54254 " pathEditMode="relative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185 -0.54254 L -0.48287 -0.66076 " pathEditMode="relative" ptsTypes="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к\Desktop\презент\SAM_169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104" y="4556147"/>
            <a:ext cx="3779837" cy="2125662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пк\Desktop\презент\SAM_171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348880"/>
            <a:ext cx="3779837" cy="2125662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 descr="Дранка"/>
          <p:cNvSpPr>
            <a:spLocks noChangeArrowheads="1"/>
          </p:cNvSpPr>
          <p:nvPr/>
        </p:nvSpPr>
        <p:spPr bwMode="auto">
          <a:xfrm>
            <a:off x="646624" y="0"/>
            <a:ext cx="7787325" cy="2204864"/>
          </a:xfrm>
          <a:prstGeom prst="triangle">
            <a:avLst>
              <a:gd name="adj" fmla="val 50000"/>
            </a:avLst>
          </a:prstGeom>
          <a:pattFill prst="shingle">
            <a:fgClr>
              <a:srgbClr val="663300"/>
            </a:fgClr>
            <a:bgClr>
              <a:schemeClr val="bg1"/>
            </a:bgClr>
          </a:patt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3158" y="1199024"/>
            <a:ext cx="5561699" cy="924475"/>
          </a:xfrm>
        </p:spPr>
        <p:txBody>
          <a:bodyPr/>
          <a:lstStyle/>
          <a:p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Количество, счет, цвет</a:t>
            </a:r>
            <a:endParaRPr lang="ru-RU" sz="3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45" name="Picture 5" descr="C:\Users\пк\Desktop\презент\SAM_1713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103" y="2364290"/>
            <a:ext cx="3779837" cy="2125662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8" descr="db91c0ef4c6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4590"/>
            <a:ext cx="1627858" cy="201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C:\Users\пк\Desktop\презент\SAM_1698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0648" y="4547877"/>
            <a:ext cx="3753197" cy="2110681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5" descr="tcvet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665">
            <a:off x="8205603" y="5990264"/>
            <a:ext cx="885054" cy="74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775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426" y="138336"/>
            <a:ext cx="6048671" cy="768303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Геометрические фигуры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266" name="Picture 2" descr="C:\Users\пк\Desktop\презент\SAM_171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37" y="1700808"/>
            <a:ext cx="4323848" cy="2431597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пк\Desktop\презент\SAM_171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4293096"/>
            <a:ext cx="4320480" cy="2429703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2" descr="солнце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25097" y="-18256"/>
            <a:ext cx="1918903" cy="195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 descr="птица 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96524" y="885083"/>
            <a:ext cx="1443628" cy="109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36572" y="1928638"/>
            <a:ext cx="410445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Цель: 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Формировать умение различать геометрические фигуры: круг, квадрат, прямоугольник.</a:t>
            </a:r>
          </a:p>
          <a:p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9" name="Picture 25" descr="lagush0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3" t="24300" b="18233"/>
          <a:stretch>
            <a:fillRect/>
          </a:stretch>
        </p:blipFill>
        <p:spPr bwMode="auto">
          <a:xfrm>
            <a:off x="7020272" y="5877272"/>
            <a:ext cx="1978663" cy="84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95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6633E-6 -3.33333E-6 L 0.21716 0.0027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46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16 0.00278 L 0.21716 -0.1388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16 -0.13889 L 0.48982 -0.2885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2" y="-74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982 -0.28854 L 0.55272 -0.67448 " pathEditMode="relative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пк\Desktop\презент\SAM_17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4548100" cy="2557709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Дранка"/>
          <p:cNvSpPr>
            <a:spLocks noChangeArrowheads="1"/>
          </p:cNvSpPr>
          <p:nvPr/>
        </p:nvSpPr>
        <p:spPr bwMode="auto">
          <a:xfrm>
            <a:off x="191736" y="95403"/>
            <a:ext cx="4548100" cy="1110938"/>
          </a:xfrm>
          <a:prstGeom prst="triangle">
            <a:avLst>
              <a:gd name="adj" fmla="val 50000"/>
            </a:avLst>
          </a:prstGeom>
          <a:pattFill prst="shingle">
            <a:fgClr>
              <a:srgbClr val="663300"/>
            </a:fgClr>
            <a:bgClr>
              <a:schemeClr val="bg1"/>
            </a:bgClr>
          </a:pattFill>
          <a:ln w="57150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3315" name="Picture 3" descr="C:\Users\пк\Desktop\презент\SAM_171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736" y="1386976"/>
            <a:ext cx="4548100" cy="2557709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803" y="620669"/>
            <a:ext cx="3261517" cy="757531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Логика, цвет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67808" y="1386976"/>
            <a:ext cx="381642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Цель:</a:t>
            </a:r>
          </a:p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азвивать логическое мышление, мелкую моторику рук, внимание, мышление.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8" name="Picture 24" descr="lagush0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3" t="38824" b="18233"/>
          <a:stretch>
            <a:fillRect/>
          </a:stretch>
        </p:blipFill>
        <p:spPr bwMode="auto">
          <a:xfrm>
            <a:off x="4932040" y="5951139"/>
            <a:ext cx="1628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4" descr="lagush0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3" t="38824" b="18233"/>
          <a:stretch>
            <a:fillRect/>
          </a:stretch>
        </p:blipFill>
        <p:spPr bwMode="auto">
          <a:xfrm>
            <a:off x="6560815" y="5951139"/>
            <a:ext cx="1628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5" descr="tcvet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665">
            <a:off x="5290483" y="5321561"/>
            <a:ext cx="141287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5" descr="tcvet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665">
            <a:off x="6882061" y="5321561"/>
            <a:ext cx="141287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5" descr="tcvet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45212">
            <a:off x="7738319" y="5321561"/>
            <a:ext cx="141287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4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94527"/>
            <a:ext cx="5184576" cy="924475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Театр. деятельность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4338" name="Picture 2" descr="C:\Users\пк\Desktop\презент\SAM_173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8400"/>
            <a:ext cx="4737632" cy="2664296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пк\Desktop\презент\SAM_173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4077072"/>
            <a:ext cx="4643933" cy="2611603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облака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5400"/>
            <a:ext cx="2460124" cy="130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3" descr="03b8b56f59c7efb47df65ff7d6dc6c7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69370"/>
            <a:ext cx="7715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3" descr="03b8b56f59c7efb47df65ff7d6dc6c7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76" y="227330"/>
            <a:ext cx="973048" cy="92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3" descr="03b8b56f59c7efb47df65ff7d6dc6c7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918" y="1003722"/>
            <a:ext cx="7715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076056" y="1003722"/>
            <a:ext cx="3852044" cy="292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Цель: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Продолжать развивать математические представления и в театрализованной деятельности: 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70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75724"/>
            <a:ext cx="8604572" cy="11691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Формирование элементарных математических представлений у </a:t>
            </a:r>
            <a:r>
              <a:rPr lang="ru-RU" sz="2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детей младшей группы ДОУ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16832"/>
            <a:ext cx="8748587" cy="482453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Количество: формировать умение составлять группу из однородных предметов, различать понятие «Много», «Один», «По одному», «Ни одного».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Величина: формировать умение сравнивать предметы контрастных «Одинаковых размеров», обозначать результат сравнения </a:t>
            </a:r>
            <a:r>
              <a:rPr lang="ru-RU" sz="2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словами «длинный-короткий»,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одинаковые.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Форма: формировать умение различать геометрические фигуры: круг, квадрат, треугольник.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Развивающие задачи: логическое мышление, внимание, сенсорика.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1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olna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5" y="0"/>
            <a:ext cx="2069517" cy="188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ЗАЯЦ НА ШАРАХ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40"/>
          <a:stretch>
            <a:fillRect/>
          </a:stretch>
        </p:blipFill>
        <p:spPr bwMode="auto">
          <a:xfrm>
            <a:off x="-89806" y="2204864"/>
            <a:ext cx="2285198" cy="3723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пк\Desktop\презент\SAM_172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1100" y="1632311"/>
            <a:ext cx="6756674" cy="4656298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облака 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3497"/>
            <a:ext cx="3356918" cy="127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055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2985" y="3288073"/>
            <a:ext cx="7125113" cy="643955"/>
          </a:xfrm>
        </p:spPr>
        <p:txBody>
          <a:bodyPr/>
          <a:lstStyle/>
          <a:p>
            <a:r>
              <a:rPr lang="en-US" dirty="0" smtClean="0"/>
              <a:t>,,,</a:t>
            </a:r>
            <a:r>
              <a:rPr lang="ru-RU" dirty="0" smtClean="0"/>
              <a:t>д/и «Веселый счет»</a:t>
            </a:r>
            <a:endParaRPr lang="ru-RU" dirty="0"/>
          </a:p>
        </p:txBody>
      </p:sp>
      <p:pic>
        <p:nvPicPr>
          <p:cNvPr id="4" name="Picture 64" descr="c2875f64204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50" y="116632"/>
            <a:ext cx="775201" cy="527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04081" y="643955"/>
            <a:ext cx="7125113" cy="643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,,,</a:t>
            </a:r>
            <a:r>
              <a:rPr lang="ru-RU" dirty="0" smtClean="0"/>
              <a:t>д/и «Пазлы»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396009" y="1312785"/>
            <a:ext cx="7125113" cy="643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,,,</a:t>
            </a:r>
            <a:r>
              <a:rPr lang="ru-RU" dirty="0" smtClean="0"/>
              <a:t>д/и «Веселая мозайка»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45649" y="1956740"/>
            <a:ext cx="7125113" cy="643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,,,</a:t>
            </a:r>
            <a:r>
              <a:rPr lang="ru-RU" dirty="0" smtClean="0"/>
              <a:t>д/и «Пирамидка из частей»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29193" y="2600695"/>
            <a:ext cx="7125113" cy="643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,,,</a:t>
            </a:r>
            <a:r>
              <a:rPr lang="ru-RU" dirty="0" smtClean="0"/>
              <a:t>д/и «Матрешки»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29192" y="0"/>
            <a:ext cx="7125113" cy="643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,,,</a:t>
            </a:r>
            <a:r>
              <a:rPr lang="ru-RU" dirty="0" smtClean="0"/>
              <a:t>д/и «Части, целое»</a:t>
            </a: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503945" y="3922827"/>
            <a:ext cx="7125113" cy="643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,,,</a:t>
            </a:r>
            <a:r>
              <a:rPr lang="ru-RU" dirty="0" smtClean="0"/>
              <a:t>д/и «Большой, маленький»</a:t>
            </a:r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550489" y="4555001"/>
            <a:ext cx="7125113" cy="643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,,,</a:t>
            </a:r>
            <a:r>
              <a:rPr lang="ru-RU" dirty="0" smtClean="0"/>
              <a:t>д/и «Учимся считать»</a:t>
            </a:r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529881" y="5175038"/>
            <a:ext cx="7125113" cy="643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,,,</a:t>
            </a:r>
            <a:r>
              <a:rPr lang="ru-RU" dirty="0" smtClean="0"/>
              <a:t>д/и «Сенсорика, счет»</a:t>
            </a:r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476481" y="5791046"/>
            <a:ext cx="7125113" cy="549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,,,</a:t>
            </a:r>
            <a:r>
              <a:rPr lang="ru-RU" dirty="0" smtClean="0"/>
              <a:t>д/и «Паровозик, тачки»</a:t>
            </a:r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531801" y="6340629"/>
            <a:ext cx="7125113" cy="5173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,,,</a:t>
            </a:r>
            <a:r>
              <a:rPr lang="ru-RU" dirty="0" smtClean="0"/>
              <a:t>д/и «Геометрические фигуры</a:t>
            </a:r>
            <a:endParaRPr lang="ru-RU" dirty="0"/>
          </a:p>
        </p:txBody>
      </p:sp>
      <p:pic>
        <p:nvPicPr>
          <p:cNvPr id="15" name="Picture 11" descr="СНЕЖИНКА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42" y="628715"/>
            <a:ext cx="544326" cy="62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bd9cd7fea1e2f4d01d96426b08cb4aca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28" y="1984259"/>
            <a:ext cx="639590" cy="63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ЗАЯЦ НА ШАРАХ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41" t="33310" b="17461"/>
          <a:stretch>
            <a:fillRect/>
          </a:stretch>
        </p:blipFill>
        <p:spPr bwMode="auto">
          <a:xfrm>
            <a:off x="308650" y="1202239"/>
            <a:ext cx="551656" cy="79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star04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66" y="2600695"/>
            <a:ext cx="964767" cy="67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пчёлка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42" y="3339830"/>
            <a:ext cx="702706" cy="77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 descr="птица 5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866" y="4115543"/>
            <a:ext cx="879356" cy="66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 descr="fc9d193d16d86fbfc18fc087e72f8a7f">
            <a:hlinkClick r:id="rId18" action="ppaction://hlinksldjump"/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06" y="4723015"/>
            <a:ext cx="607817" cy="51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 descr="b30cc5aab4542be966bd687e91b33a82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22" y="5198956"/>
            <a:ext cx="86360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6" descr="snegov0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94"/>
          <a:stretch>
            <a:fillRect/>
          </a:stretch>
        </p:blipFill>
        <p:spPr bwMode="auto">
          <a:xfrm>
            <a:off x="437180" y="5810412"/>
            <a:ext cx="423127" cy="51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2" descr="d2bc72b9397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99" y="6446578"/>
            <a:ext cx="385808" cy="41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8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\Desktop\презент\SAM_168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773" y="1515220"/>
            <a:ext cx="4392488" cy="2470198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к\Desktop\презент\SAM_168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773" y="4221088"/>
            <a:ext cx="4403251" cy="247625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Дранка"/>
          <p:cNvSpPr>
            <a:spLocks noChangeArrowheads="1"/>
          </p:cNvSpPr>
          <p:nvPr/>
        </p:nvSpPr>
        <p:spPr bwMode="auto">
          <a:xfrm>
            <a:off x="384774" y="116632"/>
            <a:ext cx="4325718" cy="1152128"/>
          </a:xfrm>
          <a:prstGeom prst="triangle">
            <a:avLst>
              <a:gd name="adj" fmla="val 50000"/>
            </a:avLst>
          </a:prstGeom>
          <a:pattFill prst="shingle">
            <a:fgClr>
              <a:srgbClr val="663300"/>
            </a:fgClr>
            <a:bgClr>
              <a:schemeClr val="bg1"/>
            </a:bgClr>
          </a:pattFill>
          <a:ln w="571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pic>
        <p:nvPicPr>
          <p:cNvPr id="7" name="Picture 5" descr="c2875f64204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94626"/>
            <a:ext cx="2792800" cy="190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облака 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401693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332656"/>
            <a:ext cx="4138619" cy="88106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Части, целое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005381" y="1428591"/>
            <a:ext cx="4138619" cy="33660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Цель: 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Формировать умение составлять из частей целое, развивать логическое мышление, внимание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045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к\Desktop\презент\SAM_17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3094346"/>
            <a:ext cx="3109252" cy="1748547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к\Desktop\презент\SAM_17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989654"/>
            <a:ext cx="3108224" cy="1747968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Дранка"/>
          <p:cNvSpPr>
            <a:spLocks noChangeArrowheads="1"/>
          </p:cNvSpPr>
          <p:nvPr/>
        </p:nvSpPr>
        <p:spPr bwMode="auto">
          <a:xfrm>
            <a:off x="5645155" y="-68013"/>
            <a:ext cx="3429843" cy="1224136"/>
          </a:xfrm>
          <a:prstGeom prst="triangle">
            <a:avLst>
              <a:gd name="adj" fmla="val 50000"/>
            </a:avLst>
          </a:prstGeom>
          <a:pattFill prst="shingle">
            <a:fgClr>
              <a:srgbClr val="663300"/>
            </a:fgClr>
            <a:bgClr>
              <a:schemeClr val="bg1"/>
            </a:bgClr>
          </a:pattFill>
          <a:ln w="571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8" name="Picture 8" descr="облака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32" y="119158"/>
            <a:ext cx="401693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1504" y="582854"/>
            <a:ext cx="3528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Части, целое</a:t>
            </a:r>
            <a:endParaRPr lang="ru-RU" sz="3200" dirty="0"/>
          </a:p>
        </p:txBody>
      </p:sp>
      <p:pic>
        <p:nvPicPr>
          <p:cNvPr id="10" name="Picture 4" descr="ДЕРЕВЦЕ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1300"/>
            <a:ext cx="1696442" cy="322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d2bc72b9397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9" y="3906790"/>
            <a:ext cx="354972" cy="38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d2bc72b9397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238" y="6317703"/>
            <a:ext cx="354972" cy="38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3250" y="2056743"/>
            <a:ext cx="532109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д/и пазлы «Игрушки»</a:t>
            </a:r>
          </a:p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д/и «Арбуз»</a:t>
            </a:r>
            <a:endParaRPr lang="ru-RU" sz="2800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4100" name="Picture 4" descr="C:\Users\пк\Desktop\презент\SAM_1737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4341" y="1167630"/>
            <a:ext cx="3162028" cy="1778226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296E-6 2.22222E-6 L 0.40879 0.389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0" y="194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2 -0.33912 L 0.30365 0.0506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34" y="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облака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832" y="-25350"/>
            <a:ext cx="401693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4130" y="320036"/>
            <a:ext cx="3240359" cy="82139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Длина, цвет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122" name="Picture 2" descr="C:\Users\пк\Desktop\презент\SAM_168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525" y="4961835"/>
            <a:ext cx="3024336" cy="1700792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к\Desktop\презент\SAM_1687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5127" y="4961835"/>
            <a:ext cx="3024336" cy="1700792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1" descr="Дранка"/>
          <p:cNvSpPr>
            <a:spLocks noChangeArrowheads="1"/>
          </p:cNvSpPr>
          <p:nvPr/>
        </p:nvSpPr>
        <p:spPr bwMode="auto">
          <a:xfrm>
            <a:off x="5804489" y="3371199"/>
            <a:ext cx="3150206" cy="1436687"/>
          </a:xfrm>
          <a:prstGeom prst="triangle">
            <a:avLst>
              <a:gd name="adj" fmla="val 50000"/>
            </a:avLst>
          </a:prstGeom>
          <a:pattFill prst="shingle">
            <a:fgClr>
              <a:srgbClr val="663300"/>
            </a:fgClr>
            <a:bgClr>
              <a:schemeClr val="bg1"/>
            </a:bgClr>
          </a:pattFill>
          <a:ln w="571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" name="AutoShape 11" descr="Дранка"/>
          <p:cNvSpPr>
            <a:spLocks noChangeArrowheads="1"/>
          </p:cNvSpPr>
          <p:nvPr/>
        </p:nvSpPr>
        <p:spPr bwMode="auto">
          <a:xfrm>
            <a:off x="311370" y="3511743"/>
            <a:ext cx="3112336" cy="1296144"/>
          </a:xfrm>
          <a:prstGeom prst="triangle">
            <a:avLst>
              <a:gd name="adj" fmla="val 50000"/>
            </a:avLst>
          </a:prstGeom>
          <a:pattFill prst="shingle">
            <a:fgClr>
              <a:srgbClr val="663300"/>
            </a:fgClr>
            <a:bgClr>
              <a:schemeClr val="bg1"/>
            </a:bgClr>
          </a:pattFill>
          <a:ln w="571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1484784"/>
            <a:ext cx="64087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Цель: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Формировать знания о длине, цвете.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Формировать умение построения геометрической фигуры. 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" name="Picture 25" descr="lagush0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3" t="24300" b="18233"/>
          <a:stretch>
            <a:fillRect/>
          </a:stretch>
        </p:blipFill>
        <p:spPr bwMode="auto">
          <a:xfrm>
            <a:off x="3635896" y="5437077"/>
            <a:ext cx="204311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5" descr="solna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" y="-25350"/>
            <a:ext cx="2261289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6" descr="bd9cd7fea1e2f4d01d96426b08cb4aca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16" y="3511743"/>
            <a:ext cx="998538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020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59E-6 -1.11111E-6 L 0.18982 0.087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1" y="4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975 0.08727 L 0.44531 0.24074 " pathEditMode="relative" rAng="0" ptsTypes="AA">
                                      <p:cBhvr>
                                        <p:cTn id="22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78" y="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3995" y="260648"/>
            <a:ext cx="6768751" cy="792088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Большие - маленькие части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146" name="Picture 2" descr="C:\Users\пк\Desktop\презент\SAM_169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669" y="2550567"/>
            <a:ext cx="3528392" cy="1984257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к\Desktop\презент\SAM_1691 - копия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725144"/>
            <a:ext cx="3528392" cy="1984257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1" descr="Дранка"/>
          <p:cNvSpPr>
            <a:spLocks noChangeArrowheads="1"/>
          </p:cNvSpPr>
          <p:nvPr/>
        </p:nvSpPr>
        <p:spPr bwMode="auto">
          <a:xfrm>
            <a:off x="210669" y="1340768"/>
            <a:ext cx="3500437" cy="1080120"/>
          </a:xfrm>
          <a:prstGeom prst="triangle">
            <a:avLst>
              <a:gd name="adj" fmla="val 50000"/>
            </a:avLst>
          </a:prstGeom>
          <a:pattFill prst="shingle">
            <a:fgClr>
              <a:srgbClr val="663300"/>
            </a:fgClr>
            <a:bgClr>
              <a:schemeClr val="bg1"/>
            </a:bgClr>
          </a:pattFill>
          <a:ln w="571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n>
                <a:solidFill>
                  <a:schemeClr val="accent5">
                    <a:lumMod val="50000"/>
                  </a:schemeClr>
                </a:solidFill>
              </a:ln>
            </a:endParaRPr>
          </a:p>
        </p:txBody>
      </p:sp>
      <p:pic>
        <p:nvPicPr>
          <p:cNvPr id="10" name="Picture 26" descr="пчёлка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7941"/>
            <a:ext cx="13716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5" descr="tcvet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665">
            <a:off x="7581304" y="5324173"/>
            <a:ext cx="141287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37991" y="1080482"/>
            <a:ext cx="509850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д/и «Пирамидка из частей»</a:t>
            </a:r>
          </a:p>
          <a:p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Цель:</a:t>
            </a:r>
          </a:p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Величина, цвет, мышление, мелкая моторика.</a:t>
            </a:r>
          </a:p>
          <a:p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947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6296E-6 3.05556E-6 L 0.05764 0.1536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0" y="76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2222E-6 L -1.11111E-6 0.1416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64 0.1537 L 0.30955 0.2717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87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955 0.27176 L 0.53004 0.22477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2668" y="108231"/>
            <a:ext cx="5434765" cy="9244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Размер, количество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172" name="Picture 4" descr="C:\Users\пк\Desktop\презент\SAM_172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4882679" cy="274586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пк\Desktop\презент\SAM_171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005064"/>
            <a:ext cx="4882679" cy="274586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5" descr="lagush0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00" r="5963" b="18233"/>
          <a:stretch>
            <a:fillRect/>
          </a:stretch>
        </p:blipFill>
        <p:spPr bwMode="auto">
          <a:xfrm>
            <a:off x="5220072" y="5525380"/>
            <a:ext cx="2016126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4" descr="гнездо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535651"/>
            <a:ext cx="1677500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1" descr="fc9d193d16d86fbfc18fc087e72f8a7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641495"/>
            <a:ext cx="1152525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 descr="bd9cd7fea1e2f4d01d96426b08cb4aca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9380"/>
            <a:ext cx="998538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7" descr="bd9cd7fea1e2f4d01d96426b08cb4aca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13918" flipH="1">
            <a:off x="8011309" y="112457"/>
            <a:ext cx="9556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48065" y="1124744"/>
            <a:ext cx="387385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д/и « Матрешки»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д/и «Теремок»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Цель: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Знакомство с величиной 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 Большая, средняя, маленькая»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822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2.22222E-6 L -0.05255 0.1277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55 0.12778 L -0.05255 0.26944 " pathEditMode="relative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55 0.26945 L -0.30463 0.4034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16" y="67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463 0.40348 L -0.30463 0.54532 " pathEditMode="relative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463 0.54531 L -0.51458 0.5609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9" y="7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 isNarration="1"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154846" cy="9244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Большой, маленький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2" descr="C:\Users\пк\Desktop\презент\SAM_169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623" y="1409407"/>
            <a:ext cx="4415100" cy="24829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пк\Desktop\презент\SAM_169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0520" y="4180453"/>
            <a:ext cx="4374422" cy="24600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2" descr="snegov0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4"/>
          <a:stretch>
            <a:fillRect/>
          </a:stretch>
        </p:blipFill>
        <p:spPr bwMode="auto">
          <a:xfrm>
            <a:off x="1259632" y="4708626"/>
            <a:ext cx="1076711" cy="205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4" descr="elky0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1" r="15085" b="7143"/>
          <a:stretch>
            <a:fillRect/>
          </a:stretch>
        </p:blipFill>
        <p:spPr bwMode="auto">
          <a:xfrm>
            <a:off x="135071" y="5108143"/>
            <a:ext cx="1829073" cy="182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7" descr="СНЕЖИНКА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56" y="256882"/>
            <a:ext cx="10064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7" descr="СНЕЖИНКА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697" y="240609"/>
            <a:ext cx="10064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7" descr="СНЕЖИНКА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0" y="3892321"/>
            <a:ext cx="5032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7" descr="СНЕЖИНКА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935" y="4420495"/>
            <a:ext cx="5032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7" descr="СНЕЖИНКА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695" y="5920442"/>
            <a:ext cx="69171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588171" y="2924944"/>
            <a:ext cx="403244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д/и «Неваляшка»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6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0.9|0.9|0.8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366</TotalTime>
  <Words>396</Words>
  <Application>Microsoft Office PowerPoint</Application>
  <PresentationFormat>Экран (4:3)</PresentationFormat>
  <Paragraphs>70</Paragraphs>
  <Slides>17</Slides>
  <Notes>0</Notes>
  <HiddenSlides>0</HiddenSlides>
  <MMClips>16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Spring</vt:lpstr>
      <vt:lpstr>Развитие элементарных математических представлений у детей младшей группы</vt:lpstr>
      <vt:lpstr>Презентация PowerPoint</vt:lpstr>
      <vt:lpstr>,,,д/и «Веселый счет»</vt:lpstr>
      <vt:lpstr>Части, целое</vt:lpstr>
      <vt:lpstr>Презентация PowerPoint</vt:lpstr>
      <vt:lpstr>Длина, цвет</vt:lpstr>
      <vt:lpstr>Большие - маленькие части</vt:lpstr>
      <vt:lpstr>Размер, количество</vt:lpstr>
      <vt:lpstr>Большой, маленький</vt:lpstr>
      <vt:lpstr>счет</vt:lpstr>
      <vt:lpstr>Презентация PowerPoint</vt:lpstr>
      <vt:lpstr>Сенсорика, счет, величина</vt:lpstr>
      <vt:lpstr>Количество, счет, цвет</vt:lpstr>
      <vt:lpstr>Геометрические фигуры</vt:lpstr>
      <vt:lpstr>Логика, цвет</vt:lpstr>
      <vt:lpstr>Театр. деятельность</vt:lpstr>
      <vt:lpstr>Формирование элементарных математических представлений у детей младшей группы ДОУ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</dc:creator>
  <cp:lastModifiedBy>Дом</cp:lastModifiedBy>
  <cp:revision>76</cp:revision>
  <dcterms:created xsi:type="dcterms:W3CDTF">2014-03-29T14:34:00Z</dcterms:created>
  <dcterms:modified xsi:type="dcterms:W3CDTF">2018-02-06T16:30:38Z</dcterms:modified>
</cp:coreProperties>
</file>