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4" r:id="rId1"/>
  </p:sldMasterIdLst>
  <p:sldIdLst>
    <p:sldId id="256" r:id="rId2"/>
    <p:sldId id="264" r:id="rId3"/>
    <p:sldId id="266" r:id="rId4"/>
    <p:sldId id="268" r:id="rId5"/>
    <p:sldId id="269" r:id="rId6"/>
    <p:sldId id="271" r:id="rId7"/>
    <p:sldId id="272" r:id="rId8"/>
    <p:sldId id="273" r:id="rId9"/>
    <p:sldId id="297" r:id="rId10"/>
    <p:sldId id="275" r:id="rId11"/>
    <p:sldId id="298" r:id="rId12"/>
    <p:sldId id="276" r:id="rId13"/>
    <p:sldId id="277" r:id="rId14"/>
    <p:sldId id="278" r:id="rId15"/>
    <p:sldId id="279" r:id="rId16"/>
    <p:sldId id="281" r:id="rId17"/>
    <p:sldId id="282" r:id="rId18"/>
    <p:sldId id="295" r:id="rId19"/>
    <p:sldId id="301" r:id="rId20"/>
    <p:sldId id="299" r:id="rId21"/>
    <p:sldId id="296" r:id="rId22"/>
    <p:sldId id="284" r:id="rId23"/>
    <p:sldId id="285" r:id="rId24"/>
    <p:sldId id="286" r:id="rId25"/>
    <p:sldId id="287" r:id="rId26"/>
    <p:sldId id="290" r:id="rId27"/>
    <p:sldId id="300" r:id="rId28"/>
    <p:sldId id="302" r:id="rId29"/>
    <p:sldId id="291" r:id="rId30"/>
    <p:sldId id="292" r:id="rId31"/>
    <p:sldId id="293" r:id="rId32"/>
    <p:sldId id="29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74" d="100"/>
          <a:sy n="74" d="100"/>
        </p:scale>
        <p:origin x="-2694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31E68F-E8CC-4454-B615-D954F8C75FC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95CCB3FC-D3C7-4674-B5A6-0527897469F5}">
      <dgm:prSet/>
      <dgm:spPr>
        <a:xfrm>
          <a:off x="3357094" y="73863"/>
          <a:ext cx="1847198" cy="923599"/>
        </a:xfrm>
        <a:prstGeom prst="rect">
          <a:avLst/>
        </a:prstGeom>
        <a:solidFill>
          <a:srgbClr val="F1F0F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DDDDD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+mn-ea"/>
              <a:cs typeface="+mn-cs"/>
            </a:rPr>
            <a:t>Типы технологий</a:t>
          </a:r>
        </a:p>
      </dgm:t>
    </dgm:pt>
    <dgm:pt modelId="{A850704C-FBF1-4324-BFB6-91BCD3A41426}" type="parTrans" cxnId="{049A4B13-57F9-4FEE-B4AB-FE71B980E636}">
      <dgm:prSet/>
      <dgm:spPr/>
      <dgm:t>
        <a:bodyPr/>
        <a:lstStyle/>
        <a:p>
          <a:endParaRPr lang="ru-RU"/>
        </a:p>
      </dgm:t>
    </dgm:pt>
    <dgm:pt modelId="{4C5B837D-4CA1-4C13-8B2A-24A66154983F}" type="sibTrans" cxnId="{049A4B13-57F9-4FEE-B4AB-FE71B980E636}">
      <dgm:prSet/>
      <dgm:spPr/>
      <dgm:t>
        <a:bodyPr/>
        <a:lstStyle/>
        <a:p>
          <a:endParaRPr lang="ru-RU"/>
        </a:p>
      </dgm:t>
    </dgm:pt>
    <dgm:pt modelId="{D784ECBA-5988-45CD-BA9C-3A99E670160E}">
      <dgm:prSet/>
      <dgm:spPr>
        <a:xfrm>
          <a:off x="4428" y="1385374"/>
          <a:ext cx="1847198" cy="923599"/>
        </a:xfrm>
        <a:prstGeom prst="rect">
          <a:avLst/>
        </a:prstGeom>
        <a:solidFill>
          <a:srgbClr val="F1F0F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DDDDD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+mn-ea"/>
              <a:cs typeface="+mn-cs"/>
            </a:rPr>
            <a:t>здоровьесберегающие</a:t>
          </a: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Tahoma" charset="0"/>
            <a:ea typeface="+mn-ea"/>
            <a:cs typeface="+mn-cs"/>
          </a:endParaRPr>
        </a:p>
      </dgm:t>
    </dgm:pt>
    <dgm:pt modelId="{46C8705A-3138-4DB5-AC4B-E630A6B826F5}" type="parTrans" cxnId="{7BF3EF7E-22CD-4D0D-9879-EA6F3F7E1FD4}">
      <dgm:prSet/>
      <dgm:spPr>
        <a:xfrm>
          <a:off x="928028" y="997462"/>
          <a:ext cx="3352665" cy="387911"/>
        </a:xfrm>
        <a:custGeom>
          <a:avLst/>
          <a:gdLst/>
          <a:ahLst/>
          <a:cxnLst/>
          <a:rect l="0" t="0" r="0" b="0"/>
          <a:pathLst>
            <a:path>
              <a:moveTo>
                <a:pt x="3352665" y="0"/>
              </a:moveTo>
              <a:lnTo>
                <a:pt x="3352665" y="193955"/>
              </a:lnTo>
              <a:lnTo>
                <a:pt x="0" y="193955"/>
              </a:lnTo>
              <a:lnTo>
                <a:pt x="0" y="387911"/>
              </a:lnTo>
            </a:path>
          </a:pathLst>
        </a:custGeom>
        <a:noFill/>
        <a:ln w="25400" cap="flat" cmpd="sng" algn="ctr">
          <a:solidFill>
            <a:srgbClr val="F1F0F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4F1A4C5-5901-4397-80F1-A4C13D4A2C17}" type="sibTrans" cxnId="{7BF3EF7E-22CD-4D0D-9879-EA6F3F7E1FD4}">
      <dgm:prSet/>
      <dgm:spPr/>
      <dgm:t>
        <a:bodyPr/>
        <a:lstStyle/>
        <a:p>
          <a:endParaRPr lang="ru-RU"/>
        </a:p>
      </dgm:t>
    </dgm:pt>
    <dgm:pt modelId="{499CBFD0-BFD0-4B75-A475-38D135FBD438}">
      <dgm:prSet/>
      <dgm:spPr>
        <a:xfrm>
          <a:off x="2239539" y="1385374"/>
          <a:ext cx="1847198" cy="923599"/>
        </a:xfrm>
        <a:prstGeom prst="rect">
          <a:avLst/>
        </a:prstGeom>
        <a:solidFill>
          <a:srgbClr val="F1F0F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DDDDD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+mn-ea"/>
              <a:cs typeface="+mn-cs"/>
            </a:rPr>
            <a:t>оздоровительные</a:t>
          </a:r>
        </a:p>
      </dgm:t>
    </dgm:pt>
    <dgm:pt modelId="{C868EDD9-45CF-400E-B0FE-EE0BE1980AC2}" type="parTrans" cxnId="{EFBC2109-99E7-4C94-9027-BFF6D561FFEA}">
      <dgm:prSet/>
      <dgm:spPr>
        <a:xfrm>
          <a:off x="3163138" y="997462"/>
          <a:ext cx="1117555" cy="387911"/>
        </a:xfrm>
        <a:custGeom>
          <a:avLst/>
          <a:gdLst/>
          <a:ahLst/>
          <a:cxnLst/>
          <a:rect l="0" t="0" r="0" b="0"/>
          <a:pathLst>
            <a:path>
              <a:moveTo>
                <a:pt x="1117555" y="0"/>
              </a:moveTo>
              <a:lnTo>
                <a:pt x="1117555" y="193955"/>
              </a:lnTo>
              <a:lnTo>
                <a:pt x="0" y="193955"/>
              </a:lnTo>
              <a:lnTo>
                <a:pt x="0" y="387911"/>
              </a:lnTo>
            </a:path>
          </a:pathLst>
        </a:custGeom>
        <a:noFill/>
        <a:ln w="25400" cap="flat" cmpd="sng" algn="ctr">
          <a:solidFill>
            <a:srgbClr val="F1F0F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7980184-73B1-4F4C-8E7E-40530537E5EB}" type="sibTrans" cxnId="{EFBC2109-99E7-4C94-9027-BFF6D561FFEA}">
      <dgm:prSet/>
      <dgm:spPr/>
      <dgm:t>
        <a:bodyPr/>
        <a:lstStyle/>
        <a:p>
          <a:endParaRPr lang="ru-RU"/>
        </a:p>
      </dgm:t>
    </dgm:pt>
    <dgm:pt modelId="{708CD5DB-5F3F-4DD7-96B4-1F77D49EB391}">
      <dgm:prSet/>
      <dgm:spPr>
        <a:xfrm>
          <a:off x="4474649" y="1385374"/>
          <a:ext cx="1847198" cy="923599"/>
        </a:xfrm>
        <a:prstGeom prst="rect">
          <a:avLst/>
        </a:prstGeom>
        <a:solidFill>
          <a:srgbClr val="F1F0F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DDDDD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+mn-ea"/>
              <a:cs typeface="+mn-cs"/>
            </a:rPr>
            <a:t>технология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+mn-ea"/>
              <a:cs typeface="+mn-cs"/>
            </a:rPr>
            <a:t>обучения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+mn-ea"/>
              <a:cs typeface="+mn-cs"/>
            </a:rPr>
            <a:t>здоровью</a:t>
          </a:r>
        </a:p>
      </dgm:t>
    </dgm:pt>
    <dgm:pt modelId="{5AC5ED04-C4D9-4F50-88B1-3897A868A1C1}" type="parTrans" cxnId="{EA6EC212-E07A-4B76-A5EC-A78D7ADBDEB8}">
      <dgm:prSet/>
      <dgm:spPr>
        <a:xfrm>
          <a:off x="4280694" y="997462"/>
          <a:ext cx="1117555" cy="387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55"/>
              </a:lnTo>
              <a:lnTo>
                <a:pt x="1117555" y="193955"/>
              </a:lnTo>
              <a:lnTo>
                <a:pt x="1117555" y="387911"/>
              </a:lnTo>
            </a:path>
          </a:pathLst>
        </a:custGeom>
        <a:noFill/>
        <a:ln w="25400" cap="flat" cmpd="sng" algn="ctr">
          <a:solidFill>
            <a:srgbClr val="F1F0F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81B6983-3132-4147-8F9F-2D736408D64E}" type="sibTrans" cxnId="{EA6EC212-E07A-4B76-A5EC-A78D7ADBDEB8}">
      <dgm:prSet/>
      <dgm:spPr/>
      <dgm:t>
        <a:bodyPr/>
        <a:lstStyle/>
        <a:p>
          <a:endParaRPr lang="ru-RU"/>
        </a:p>
      </dgm:t>
    </dgm:pt>
    <dgm:pt modelId="{9196DBA3-FEE3-4525-A0C1-7FE7B44AA889}">
      <dgm:prSet/>
      <dgm:spPr>
        <a:xfrm>
          <a:off x="6709760" y="1385374"/>
          <a:ext cx="1847198" cy="923599"/>
        </a:xfrm>
        <a:prstGeom prst="rect">
          <a:avLst/>
        </a:prstGeom>
        <a:solidFill>
          <a:srgbClr val="F1F0F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DDDDD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+mn-ea"/>
              <a:cs typeface="+mn-cs"/>
            </a:rPr>
            <a:t>воспитание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+mn-ea"/>
              <a:cs typeface="+mn-cs"/>
            </a:rPr>
            <a:t>культуры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+mn-ea"/>
              <a:cs typeface="+mn-cs"/>
            </a:rPr>
            <a:t>здоровья</a:t>
          </a:r>
        </a:p>
      </dgm:t>
    </dgm:pt>
    <dgm:pt modelId="{0247812F-A443-4E0A-9B83-397D19C0C560}" type="parTrans" cxnId="{6EA77960-F616-45A8-A07D-E374F05AA0CB}">
      <dgm:prSet/>
      <dgm:spPr>
        <a:xfrm>
          <a:off x="4280694" y="997462"/>
          <a:ext cx="3352665" cy="387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55"/>
              </a:lnTo>
              <a:lnTo>
                <a:pt x="3352665" y="193955"/>
              </a:lnTo>
              <a:lnTo>
                <a:pt x="3352665" y="387911"/>
              </a:lnTo>
            </a:path>
          </a:pathLst>
        </a:custGeom>
        <a:noFill/>
        <a:ln w="25400" cap="flat" cmpd="sng" algn="ctr">
          <a:solidFill>
            <a:srgbClr val="F1F0F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D8EBC59-7AB7-45F3-BF76-01E1E6A01D92}" type="sibTrans" cxnId="{6EA77960-F616-45A8-A07D-E374F05AA0CB}">
      <dgm:prSet/>
      <dgm:spPr/>
      <dgm:t>
        <a:bodyPr/>
        <a:lstStyle/>
        <a:p>
          <a:endParaRPr lang="ru-RU"/>
        </a:p>
      </dgm:t>
    </dgm:pt>
    <dgm:pt modelId="{D2AA2021-8F6F-4A74-A3FE-ED44A223D492}" type="pres">
      <dgm:prSet presAssocID="{B731E68F-E8CC-4454-B615-D954F8C75F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549D530-E2EE-4E1B-91A9-ADAE320C36B2}" type="pres">
      <dgm:prSet presAssocID="{95CCB3FC-D3C7-4674-B5A6-0527897469F5}" presName="hierRoot1" presStyleCnt="0">
        <dgm:presLayoutVars>
          <dgm:hierBranch/>
        </dgm:presLayoutVars>
      </dgm:prSet>
      <dgm:spPr/>
    </dgm:pt>
    <dgm:pt modelId="{F2790765-9080-4CC6-B510-DC1061875C30}" type="pres">
      <dgm:prSet presAssocID="{95CCB3FC-D3C7-4674-B5A6-0527897469F5}" presName="rootComposite1" presStyleCnt="0"/>
      <dgm:spPr/>
    </dgm:pt>
    <dgm:pt modelId="{115CAA33-996A-4790-ACFE-8E65314EDFB7}" type="pres">
      <dgm:prSet presAssocID="{95CCB3FC-D3C7-4674-B5A6-0527897469F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A1558A-CDD2-43DE-9434-174AC5A720C7}" type="pres">
      <dgm:prSet presAssocID="{95CCB3FC-D3C7-4674-B5A6-0527897469F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7C255A-5448-4749-AD0F-8E72F87EA94F}" type="pres">
      <dgm:prSet presAssocID="{95CCB3FC-D3C7-4674-B5A6-0527897469F5}" presName="hierChild2" presStyleCnt="0"/>
      <dgm:spPr/>
    </dgm:pt>
    <dgm:pt modelId="{D95482C5-E8AC-4C2C-911C-511C6A7A91E0}" type="pres">
      <dgm:prSet presAssocID="{46C8705A-3138-4DB5-AC4B-E630A6B826F5}" presName="Name35" presStyleLbl="parChTrans1D2" presStyleIdx="0" presStyleCnt="4"/>
      <dgm:spPr/>
      <dgm:t>
        <a:bodyPr/>
        <a:lstStyle/>
        <a:p>
          <a:endParaRPr lang="ru-RU"/>
        </a:p>
      </dgm:t>
    </dgm:pt>
    <dgm:pt modelId="{BFFF3BB1-1D5E-4C91-A41F-602C79002FC1}" type="pres">
      <dgm:prSet presAssocID="{D784ECBA-5988-45CD-BA9C-3A99E670160E}" presName="hierRoot2" presStyleCnt="0">
        <dgm:presLayoutVars>
          <dgm:hierBranch/>
        </dgm:presLayoutVars>
      </dgm:prSet>
      <dgm:spPr/>
    </dgm:pt>
    <dgm:pt modelId="{B6A9CF09-2E01-4AA6-9F9C-0C7140967172}" type="pres">
      <dgm:prSet presAssocID="{D784ECBA-5988-45CD-BA9C-3A99E670160E}" presName="rootComposite" presStyleCnt="0"/>
      <dgm:spPr/>
    </dgm:pt>
    <dgm:pt modelId="{704D243B-BC8A-48F8-BD70-149DA1A009EB}" type="pres">
      <dgm:prSet presAssocID="{D784ECBA-5988-45CD-BA9C-3A99E670160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7D67F5-F5E3-46B0-8736-06201794FA4B}" type="pres">
      <dgm:prSet presAssocID="{D784ECBA-5988-45CD-BA9C-3A99E670160E}" presName="rootConnector" presStyleLbl="node2" presStyleIdx="0" presStyleCnt="4"/>
      <dgm:spPr/>
      <dgm:t>
        <a:bodyPr/>
        <a:lstStyle/>
        <a:p>
          <a:endParaRPr lang="ru-RU"/>
        </a:p>
      </dgm:t>
    </dgm:pt>
    <dgm:pt modelId="{A662EA53-D605-46F7-8743-5EB980BB1795}" type="pres">
      <dgm:prSet presAssocID="{D784ECBA-5988-45CD-BA9C-3A99E670160E}" presName="hierChild4" presStyleCnt="0"/>
      <dgm:spPr/>
    </dgm:pt>
    <dgm:pt modelId="{977009F3-F4DB-4252-B3CB-A26BC06728C9}" type="pres">
      <dgm:prSet presAssocID="{D784ECBA-5988-45CD-BA9C-3A99E670160E}" presName="hierChild5" presStyleCnt="0"/>
      <dgm:spPr/>
    </dgm:pt>
    <dgm:pt modelId="{1305A81B-A5E8-404A-9741-EA751411FD5E}" type="pres">
      <dgm:prSet presAssocID="{C868EDD9-45CF-400E-B0FE-EE0BE1980AC2}" presName="Name35" presStyleLbl="parChTrans1D2" presStyleIdx="1" presStyleCnt="4"/>
      <dgm:spPr/>
      <dgm:t>
        <a:bodyPr/>
        <a:lstStyle/>
        <a:p>
          <a:endParaRPr lang="ru-RU"/>
        </a:p>
      </dgm:t>
    </dgm:pt>
    <dgm:pt modelId="{F43B1F8E-41E6-439B-805A-0D9A23BE50A1}" type="pres">
      <dgm:prSet presAssocID="{499CBFD0-BFD0-4B75-A475-38D135FBD438}" presName="hierRoot2" presStyleCnt="0">
        <dgm:presLayoutVars>
          <dgm:hierBranch/>
        </dgm:presLayoutVars>
      </dgm:prSet>
      <dgm:spPr/>
    </dgm:pt>
    <dgm:pt modelId="{A03642ED-54D6-4CD6-9700-3D3A95CBA38B}" type="pres">
      <dgm:prSet presAssocID="{499CBFD0-BFD0-4B75-A475-38D135FBD438}" presName="rootComposite" presStyleCnt="0"/>
      <dgm:spPr/>
    </dgm:pt>
    <dgm:pt modelId="{54658824-367E-466D-8B7B-84467B0D88A4}" type="pres">
      <dgm:prSet presAssocID="{499CBFD0-BFD0-4B75-A475-38D135FBD43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248478-2E63-4C25-8DA5-AEE3675B004E}" type="pres">
      <dgm:prSet presAssocID="{499CBFD0-BFD0-4B75-A475-38D135FBD438}" presName="rootConnector" presStyleLbl="node2" presStyleIdx="1" presStyleCnt="4"/>
      <dgm:spPr/>
      <dgm:t>
        <a:bodyPr/>
        <a:lstStyle/>
        <a:p>
          <a:endParaRPr lang="ru-RU"/>
        </a:p>
      </dgm:t>
    </dgm:pt>
    <dgm:pt modelId="{1B8B03CF-FB99-41E7-AFD2-3997D893A347}" type="pres">
      <dgm:prSet presAssocID="{499CBFD0-BFD0-4B75-A475-38D135FBD438}" presName="hierChild4" presStyleCnt="0"/>
      <dgm:spPr/>
    </dgm:pt>
    <dgm:pt modelId="{AE4B8162-C65B-491B-AEA1-EF5F39A1324E}" type="pres">
      <dgm:prSet presAssocID="{499CBFD0-BFD0-4B75-A475-38D135FBD438}" presName="hierChild5" presStyleCnt="0"/>
      <dgm:spPr/>
    </dgm:pt>
    <dgm:pt modelId="{F245F03A-FC14-4500-8D6E-DC7A32BC81DB}" type="pres">
      <dgm:prSet presAssocID="{5AC5ED04-C4D9-4F50-88B1-3897A868A1C1}" presName="Name35" presStyleLbl="parChTrans1D2" presStyleIdx="2" presStyleCnt="4"/>
      <dgm:spPr/>
      <dgm:t>
        <a:bodyPr/>
        <a:lstStyle/>
        <a:p>
          <a:endParaRPr lang="ru-RU"/>
        </a:p>
      </dgm:t>
    </dgm:pt>
    <dgm:pt modelId="{64EA9629-1F32-4809-85D9-7ABEA099936E}" type="pres">
      <dgm:prSet presAssocID="{708CD5DB-5F3F-4DD7-96B4-1F77D49EB391}" presName="hierRoot2" presStyleCnt="0">
        <dgm:presLayoutVars>
          <dgm:hierBranch/>
        </dgm:presLayoutVars>
      </dgm:prSet>
      <dgm:spPr/>
    </dgm:pt>
    <dgm:pt modelId="{0C90AC80-8B24-4B07-B8BE-185208169F4E}" type="pres">
      <dgm:prSet presAssocID="{708CD5DB-5F3F-4DD7-96B4-1F77D49EB391}" presName="rootComposite" presStyleCnt="0"/>
      <dgm:spPr/>
    </dgm:pt>
    <dgm:pt modelId="{AD9A556E-D702-4D86-A2D0-1D7DE08723DB}" type="pres">
      <dgm:prSet presAssocID="{708CD5DB-5F3F-4DD7-96B4-1F77D49EB39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8776BB-FC55-4392-AC04-61A9690CF406}" type="pres">
      <dgm:prSet presAssocID="{708CD5DB-5F3F-4DD7-96B4-1F77D49EB391}" presName="rootConnector" presStyleLbl="node2" presStyleIdx="2" presStyleCnt="4"/>
      <dgm:spPr/>
      <dgm:t>
        <a:bodyPr/>
        <a:lstStyle/>
        <a:p>
          <a:endParaRPr lang="ru-RU"/>
        </a:p>
      </dgm:t>
    </dgm:pt>
    <dgm:pt modelId="{132D929D-6B0B-4E87-9648-401956F092B8}" type="pres">
      <dgm:prSet presAssocID="{708CD5DB-5F3F-4DD7-96B4-1F77D49EB391}" presName="hierChild4" presStyleCnt="0"/>
      <dgm:spPr/>
    </dgm:pt>
    <dgm:pt modelId="{4A07D5E5-1508-4424-A27C-FB66F04A34D8}" type="pres">
      <dgm:prSet presAssocID="{708CD5DB-5F3F-4DD7-96B4-1F77D49EB391}" presName="hierChild5" presStyleCnt="0"/>
      <dgm:spPr/>
    </dgm:pt>
    <dgm:pt modelId="{FECEDF64-A9BA-440B-92A3-5E1CDBF50143}" type="pres">
      <dgm:prSet presAssocID="{0247812F-A443-4E0A-9B83-397D19C0C560}" presName="Name35" presStyleLbl="parChTrans1D2" presStyleIdx="3" presStyleCnt="4"/>
      <dgm:spPr/>
      <dgm:t>
        <a:bodyPr/>
        <a:lstStyle/>
        <a:p>
          <a:endParaRPr lang="ru-RU"/>
        </a:p>
      </dgm:t>
    </dgm:pt>
    <dgm:pt modelId="{01B6A923-C2EC-4BDB-8FF0-F52500F98501}" type="pres">
      <dgm:prSet presAssocID="{9196DBA3-FEE3-4525-A0C1-7FE7B44AA889}" presName="hierRoot2" presStyleCnt="0">
        <dgm:presLayoutVars>
          <dgm:hierBranch/>
        </dgm:presLayoutVars>
      </dgm:prSet>
      <dgm:spPr/>
    </dgm:pt>
    <dgm:pt modelId="{83FE51DB-4117-423A-8EE2-E78EA9D07732}" type="pres">
      <dgm:prSet presAssocID="{9196DBA3-FEE3-4525-A0C1-7FE7B44AA889}" presName="rootComposite" presStyleCnt="0"/>
      <dgm:spPr/>
    </dgm:pt>
    <dgm:pt modelId="{9EB3D612-AA87-496A-A86C-F55B1B7B3E89}" type="pres">
      <dgm:prSet presAssocID="{9196DBA3-FEE3-4525-A0C1-7FE7B44AA88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C8633B-2C7C-42A8-B32D-4F6B7A0A7C47}" type="pres">
      <dgm:prSet presAssocID="{9196DBA3-FEE3-4525-A0C1-7FE7B44AA889}" presName="rootConnector" presStyleLbl="node2" presStyleIdx="3" presStyleCnt="4"/>
      <dgm:spPr/>
      <dgm:t>
        <a:bodyPr/>
        <a:lstStyle/>
        <a:p>
          <a:endParaRPr lang="ru-RU"/>
        </a:p>
      </dgm:t>
    </dgm:pt>
    <dgm:pt modelId="{F40CA12D-2789-4DD5-A34A-B1F49A450604}" type="pres">
      <dgm:prSet presAssocID="{9196DBA3-FEE3-4525-A0C1-7FE7B44AA889}" presName="hierChild4" presStyleCnt="0"/>
      <dgm:spPr/>
    </dgm:pt>
    <dgm:pt modelId="{F158BCE3-D5EF-43B9-9096-5E8CF3844A6C}" type="pres">
      <dgm:prSet presAssocID="{9196DBA3-FEE3-4525-A0C1-7FE7B44AA889}" presName="hierChild5" presStyleCnt="0"/>
      <dgm:spPr/>
    </dgm:pt>
    <dgm:pt modelId="{CF66A3FD-7A5F-4593-A3E5-4D14027F2AE3}" type="pres">
      <dgm:prSet presAssocID="{95CCB3FC-D3C7-4674-B5A6-0527897469F5}" presName="hierChild3" presStyleCnt="0"/>
      <dgm:spPr/>
    </dgm:pt>
  </dgm:ptLst>
  <dgm:cxnLst>
    <dgm:cxn modelId="{C511BCFE-AE3B-43D9-B2CD-47715CB82C94}" type="presOf" srcId="{D784ECBA-5988-45CD-BA9C-3A99E670160E}" destId="{767D67F5-F5E3-46B0-8736-06201794FA4B}" srcOrd="1" destOrd="0" presId="urn:microsoft.com/office/officeart/2005/8/layout/orgChart1"/>
    <dgm:cxn modelId="{ED288DAC-1BEE-484F-8438-F9D1157DE885}" type="presOf" srcId="{46C8705A-3138-4DB5-AC4B-E630A6B826F5}" destId="{D95482C5-E8AC-4C2C-911C-511C6A7A91E0}" srcOrd="0" destOrd="0" presId="urn:microsoft.com/office/officeart/2005/8/layout/orgChart1"/>
    <dgm:cxn modelId="{09609643-C1A0-40F5-AFB2-7F1E9CC4D560}" type="presOf" srcId="{B731E68F-E8CC-4454-B615-D954F8C75FC1}" destId="{D2AA2021-8F6F-4A74-A3FE-ED44A223D492}" srcOrd="0" destOrd="0" presId="urn:microsoft.com/office/officeart/2005/8/layout/orgChart1"/>
    <dgm:cxn modelId="{A0803DE3-6BB7-459E-A373-C03AA4680FB8}" type="presOf" srcId="{708CD5DB-5F3F-4DD7-96B4-1F77D49EB391}" destId="{2A8776BB-FC55-4392-AC04-61A9690CF406}" srcOrd="1" destOrd="0" presId="urn:microsoft.com/office/officeart/2005/8/layout/orgChart1"/>
    <dgm:cxn modelId="{7BF3EF7E-22CD-4D0D-9879-EA6F3F7E1FD4}" srcId="{95CCB3FC-D3C7-4674-B5A6-0527897469F5}" destId="{D784ECBA-5988-45CD-BA9C-3A99E670160E}" srcOrd="0" destOrd="0" parTransId="{46C8705A-3138-4DB5-AC4B-E630A6B826F5}" sibTransId="{24F1A4C5-5901-4397-80F1-A4C13D4A2C17}"/>
    <dgm:cxn modelId="{EFBC2109-99E7-4C94-9027-BFF6D561FFEA}" srcId="{95CCB3FC-D3C7-4674-B5A6-0527897469F5}" destId="{499CBFD0-BFD0-4B75-A475-38D135FBD438}" srcOrd="1" destOrd="0" parTransId="{C868EDD9-45CF-400E-B0FE-EE0BE1980AC2}" sibTransId="{B7980184-73B1-4F4C-8E7E-40530537E5EB}"/>
    <dgm:cxn modelId="{51D14BCD-5ED4-43CE-8561-C32204B314C4}" type="presOf" srcId="{95CCB3FC-D3C7-4674-B5A6-0527897469F5}" destId="{115CAA33-996A-4790-ACFE-8E65314EDFB7}" srcOrd="0" destOrd="0" presId="urn:microsoft.com/office/officeart/2005/8/layout/orgChart1"/>
    <dgm:cxn modelId="{CB0BAF54-4F48-4954-88E7-DC25FC6DE013}" type="presOf" srcId="{D784ECBA-5988-45CD-BA9C-3A99E670160E}" destId="{704D243B-BC8A-48F8-BD70-149DA1A009EB}" srcOrd="0" destOrd="0" presId="urn:microsoft.com/office/officeart/2005/8/layout/orgChart1"/>
    <dgm:cxn modelId="{6C8C61B7-46E4-42F2-88F5-697EB9AFCCD6}" type="presOf" srcId="{9196DBA3-FEE3-4525-A0C1-7FE7B44AA889}" destId="{9FC8633B-2C7C-42A8-B32D-4F6B7A0A7C47}" srcOrd="1" destOrd="0" presId="urn:microsoft.com/office/officeart/2005/8/layout/orgChart1"/>
    <dgm:cxn modelId="{049A4B13-57F9-4FEE-B4AB-FE71B980E636}" srcId="{B731E68F-E8CC-4454-B615-D954F8C75FC1}" destId="{95CCB3FC-D3C7-4674-B5A6-0527897469F5}" srcOrd="0" destOrd="0" parTransId="{A850704C-FBF1-4324-BFB6-91BCD3A41426}" sibTransId="{4C5B837D-4CA1-4C13-8B2A-24A66154983F}"/>
    <dgm:cxn modelId="{DC9656A9-77C1-4532-A017-277D0D62685A}" type="presOf" srcId="{5AC5ED04-C4D9-4F50-88B1-3897A868A1C1}" destId="{F245F03A-FC14-4500-8D6E-DC7A32BC81DB}" srcOrd="0" destOrd="0" presId="urn:microsoft.com/office/officeart/2005/8/layout/orgChart1"/>
    <dgm:cxn modelId="{EA6EC212-E07A-4B76-A5EC-A78D7ADBDEB8}" srcId="{95CCB3FC-D3C7-4674-B5A6-0527897469F5}" destId="{708CD5DB-5F3F-4DD7-96B4-1F77D49EB391}" srcOrd="2" destOrd="0" parTransId="{5AC5ED04-C4D9-4F50-88B1-3897A868A1C1}" sibTransId="{D81B6983-3132-4147-8F9F-2D736408D64E}"/>
    <dgm:cxn modelId="{6EA77960-F616-45A8-A07D-E374F05AA0CB}" srcId="{95CCB3FC-D3C7-4674-B5A6-0527897469F5}" destId="{9196DBA3-FEE3-4525-A0C1-7FE7B44AA889}" srcOrd="3" destOrd="0" parTransId="{0247812F-A443-4E0A-9B83-397D19C0C560}" sibTransId="{BD8EBC59-7AB7-45F3-BF76-01E1E6A01D92}"/>
    <dgm:cxn modelId="{B94D8A73-6872-4003-8762-F924A109F0F9}" type="presOf" srcId="{499CBFD0-BFD0-4B75-A475-38D135FBD438}" destId="{54658824-367E-466D-8B7B-84467B0D88A4}" srcOrd="0" destOrd="0" presId="urn:microsoft.com/office/officeart/2005/8/layout/orgChart1"/>
    <dgm:cxn modelId="{B7EEF340-E283-4E6F-8089-7F1BD7E399CA}" type="presOf" srcId="{0247812F-A443-4E0A-9B83-397D19C0C560}" destId="{FECEDF64-A9BA-440B-92A3-5E1CDBF50143}" srcOrd="0" destOrd="0" presId="urn:microsoft.com/office/officeart/2005/8/layout/orgChart1"/>
    <dgm:cxn modelId="{39E824B3-1042-4B8C-BA37-06F1AE801879}" type="presOf" srcId="{708CD5DB-5F3F-4DD7-96B4-1F77D49EB391}" destId="{AD9A556E-D702-4D86-A2D0-1D7DE08723DB}" srcOrd="0" destOrd="0" presId="urn:microsoft.com/office/officeart/2005/8/layout/orgChart1"/>
    <dgm:cxn modelId="{D4627718-90FC-4C8A-9F37-DE816E340F1A}" type="presOf" srcId="{9196DBA3-FEE3-4525-A0C1-7FE7B44AA889}" destId="{9EB3D612-AA87-496A-A86C-F55B1B7B3E89}" srcOrd="0" destOrd="0" presId="urn:microsoft.com/office/officeart/2005/8/layout/orgChart1"/>
    <dgm:cxn modelId="{9A66ED09-B265-4E3A-AD62-3B38EDFF4158}" type="presOf" srcId="{499CBFD0-BFD0-4B75-A475-38D135FBD438}" destId="{FF248478-2E63-4C25-8DA5-AEE3675B004E}" srcOrd="1" destOrd="0" presId="urn:microsoft.com/office/officeart/2005/8/layout/orgChart1"/>
    <dgm:cxn modelId="{E6A7FAF7-D7EC-4937-8F22-316E2A4C62A4}" type="presOf" srcId="{95CCB3FC-D3C7-4674-B5A6-0527897469F5}" destId="{72A1558A-CDD2-43DE-9434-174AC5A720C7}" srcOrd="1" destOrd="0" presId="urn:microsoft.com/office/officeart/2005/8/layout/orgChart1"/>
    <dgm:cxn modelId="{EF8FDB01-B3DB-4F1D-BF1F-B63BA3245273}" type="presOf" srcId="{C868EDD9-45CF-400E-B0FE-EE0BE1980AC2}" destId="{1305A81B-A5E8-404A-9741-EA751411FD5E}" srcOrd="0" destOrd="0" presId="urn:microsoft.com/office/officeart/2005/8/layout/orgChart1"/>
    <dgm:cxn modelId="{7A61A105-3C74-4371-8AA8-B3379CF51482}" type="presParOf" srcId="{D2AA2021-8F6F-4A74-A3FE-ED44A223D492}" destId="{5549D530-E2EE-4E1B-91A9-ADAE320C36B2}" srcOrd="0" destOrd="0" presId="urn:microsoft.com/office/officeart/2005/8/layout/orgChart1"/>
    <dgm:cxn modelId="{1BEF8F5C-362A-4F15-A5FF-0DB95D4734D6}" type="presParOf" srcId="{5549D530-E2EE-4E1B-91A9-ADAE320C36B2}" destId="{F2790765-9080-4CC6-B510-DC1061875C30}" srcOrd="0" destOrd="0" presId="urn:microsoft.com/office/officeart/2005/8/layout/orgChart1"/>
    <dgm:cxn modelId="{EAE7776A-B9D6-4454-9F98-3A7A2A001BAB}" type="presParOf" srcId="{F2790765-9080-4CC6-B510-DC1061875C30}" destId="{115CAA33-996A-4790-ACFE-8E65314EDFB7}" srcOrd="0" destOrd="0" presId="urn:microsoft.com/office/officeart/2005/8/layout/orgChart1"/>
    <dgm:cxn modelId="{3EC90747-2B26-4DBB-A68C-185314C417A9}" type="presParOf" srcId="{F2790765-9080-4CC6-B510-DC1061875C30}" destId="{72A1558A-CDD2-43DE-9434-174AC5A720C7}" srcOrd="1" destOrd="0" presId="urn:microsoft.com/office/officeart/2005/8/layout/orgChart1"/>
    <dgm:cxn modelId="{A483504F-4095-4124-8325-FD90EA7437AE}" type="presParOf" srcId="{5549D530-E2EE-4E1B-91A9-ADAE320C36B2}" destId="{FC7C255A-5448-4749-AD0F-8E72F87EA94F}" srcOrd="1" destOrd="0" presId="urn:microsoft.com/office/officeart/2005/8/layout/orgChart1"/>
    <dgm:cxn modelId="{F1E6F554-5411-4449-BD53-591931C4E614}" type="presParOf" srcId="{FC7C255A-5448-4749-AD0F-8E72F87EA94F}" destId="{D95482C5-E8AC-4C2C-911C-511C6A7A91E0}" srcOrd="0" destOrd="0" presId="urn:microsoft.com/office/officeart/2005/8/layout/orgChart1"/>
    <dgm:cxn modelId="{AE599520-8B83-4BA3-9298-9C950B7103B4}" type="presParOf" srcId="{FC7C255A-5448-4749-AD0F-8E72F87EA94F}" destId="{BFFF3BB1-1D5E-4C91-A41F-602C79002FC1}" srcOrd="1" destOrd="0" presId="urn:microsoft.com/office/officeart/2005/8/layout/orgChart1"/>
    <dgm:cxn modelId="{E71950E9-BDCE-42FC-9C8A-9E4079778684}" type="presParOf" srcId="{BFFF3BB1-1D5E-4C91-A41F-602C79002FC1}" destId="{B6A9CF09-2E01-4AA6-9F9C-0C7140967172}" srcOrd="0" destOrd="0" presId="urn:microsoft.com/office/officeart/2005/8/layout/orgChart1"/>
    <dgm:cxn modelId="{6C8978EC-E731-4F5A-948C-72638442D2C2}" type="presParOf" srcId="{B6A9CF09-2E01-4AA6-9F9C-0C7140967172}" destId="{704D243B-BC8A-48F8-BD70-149DA1A009EB}" srcOrd="0" destOrd="0" presId="urn:microsoft.com/office/officeart/2005/8/layout/orgChart1"/>
    <dgm:cxn modelId="{6CA58808-B8B8-4CF1-96CC-B4A8C1DC01F6}" type="presParOf" srcId="{B6A9CF09-2E01-4AA6-9F9C-0C7140967172}" destId="{767D67F5-F5E3-46B0-8736-06201794FA4B}" srcOrd="1" destOrd="0" presId="urn:microsoft.com/office/officeart/2005/8/layout/orgChart1"/>
    <dgm:cxn modelId="{DE87C11C-E06B-40CD-BC49-FE7FD0F84CB9}" type="presParOf" srcId="{BFFF3BB1-1D5E-4C91-A41F-602C79002FC1}" destId="{A662EA53-D605-46F7-8743-5EB980BB1795}" srcOrd="1" destOrd="0" presId="urn:microsoft.com/office/officeart/2005/8/layout/orgChart1"/>
    <dgm:cxn modelId="{280227E7-0836-462C-8719-B9F31850E17D}" type="presParOf" srcId="{BFFF3BB1-1D5E-4C91-A41F-602C79002FC1}" destId="{977009F3-F4DB-4252-B3CB-A26BC06728C9}" srcOrd="2" destOrd="0" presId="urn:microsoft.com/office/officeart/2005/8/layout/orgChart1"/>
    <dgm:cxn modelId="{06DA4DF2-800F-4C8A-968C-D01EE2ED329D}" type="presParOf" srcId="{FC7C255A-5448-4749-AD0F-8E72F87EA94F}" destId="{1305A81B-A5E8-404A-9741-EA751411FD5E}" srcOrd="2" destOrd="0" presId="urn:microsoft.com/office/officeart/2005/8/layout/orgChart1"/>
    <dgm:cxn modelId="{2E052118-CC57-4D0A-B2D4-F54139729A53}" type="presParOf" srcId="{FC7C255A-5448-4749-AD0F-8E72F87EA94F}" destId="{F43B1F8E-41E6-439B-805A-0D9A23BE50A1}" srcOrd="3" destOrd="0" presId="urn:microsoft.com/office/officeart/2005/8/layout/orgChart1"/>
    <dgm:cxn modelId="{5C9D33D6-6A53-4FA7-B28A-3EBC4447515D}" type="presParOf" srcId="{F43B1F8E-41E6-439B-805A-0D9A23BE50A1}" destId="{A03642ED-54D6-4CD6-9700-3D3A95CBA38B}" srcOrd="0" destOrd="0" presId="urn:microsoft.com/office/officeart/2005/8/layout/orgChart1"/>
    <dgm:cxn modelId="{81506724-138C-4095-8B71-AD3C86DA159B}" type="presParOf" srcId="{A03642ED-54D6-4CD6-9700-3D3A95CBA38B}" destId="{54658824-367E-466D-8B7B-84467B0D88A4}" srcOrd="0" destOrd="0" presId="urn:microsoft.com/office/officeart/2005/8/layout/orgChart1"/>
    <dgm:cxn modelId="{EAD9C9F1-C9D0-416A-A930-AD08F41430F2}" type="presParOf" srcId="{A03642ED-54D6-4CD6-9700-3D3A95CBA38B}" destId="{FF248478-2E63-4C25-8DA5-AEE3675B004E}" srcOrd="1" destOrd="0" presId="urn:microsoft.com/office/officeart/2005/8/layout/orgChart1"/>
    <dgm:cxn modelId="{5C26146A-13B2-447A-91D1-7AA16751188D}" type="presParOf" srcId="{F43B1F8E-41E6-439B-805A-0D9A23BE50A1}" destId="{1B8B03CF-FB99-41E7-AFD2-3997D893A347}" srcOrd="1" destOrd="0" presId="urn:microsoft.com/office/officeart/2005/8/layout/orgChart1"/>
    <dgm:cxn modelId="{850CF14A-EEA9-4BAD-9130-80B89ADE6EB1}" type="presParOf" srcId="{F43B1F8E-41E6-439B-805A-0D9A23BE50A1}" destId="{AE4B8162-C65B-491B-AEA1-EF5F39A1324E}" srcOrd="2" destOrd="0" presId="urn:microsoft.com/office/officeart/2005/8/layout/orgChart1"/>
    <dgm:cxn modelId="{F9E5E1B5-715B-4C15-9E44-08E6ED333483}" type="presParOf" srcId="{FC7C255A-5448-4749-AD0F-8E72F87EA94F}" destId="{F245F03A-FC14-4500-8D6E-DC7A32BC81DB}" srcOrd="4" destOrd="0" presId="urn:microsoft.com/office/officeart/2005/8/layout/orgChart1"/>
    <dgm:cxn modelId="{BE70D478-1375-411A-8355-69C18512168A}" type="presParOf" srcId="{FC7C255A-5448-4749-AD0F-8E72F87EA94F}" destId="{64EA9629-1F32-4809-85D9-7ABEA099936E}" srcOrd="5" destOrd="0" presId="urn:microsoft.com/office/officeart/2005/8/layout/orgChart1"/>
    <dgm:cxn modelId="{C7BBEFF9-832C-4ED4-81A1-AFBC6D32DBCC}" type="presParOf" srcId="{64EA9629-1F32-4809-85D9-7ABEA099936E}" destId="{0C90AC80-8B24-4B07-B8BE-185208169F4E}" srcOrd="0" destOrd="0" presId="urn:microsoft.com/office/officeart/2005/8/layout/orgChart1"/>
    <dgm:cxn modelId="{A57373FF-2D6F-4872-96B0-C9CE77F72603}" type="presParOf" srcId="{0C90AC80-8B24-4B07-B8BE-185208169F4E}" destId="{AD9A556E-D702-4D86-A2D0-1D7DE08723DB}" srcOrd="0" destOrd="0" presId="urn:microsoft.com/office/officeart/2005/8/layout/orgChart1"/>
    <dgm:cxn modelId="{00FC553C-4719-4C08-8EC0-BD33AA99CB6D}" type="presParOf" srcId="{0C90AC80-8B24-4B07-B8BE-185208169F4E}" destId="{2A8776BB-FC55-4392-AC04-61A9690CF406}" srcOrd="1" destOrd="0" presId="urn:microsoft.com/office/officeart/2005/8/layout/orgChart1"/>
    <dgm:cxn modelId="{5A81CF43-F6DE-4CCE-9D18-10BED0EC513F}" type="presParOf" srcId="{64EA9629-1F32-4809-85D9-7ABEA099936E}" destId="{132D929D-6B0B-4E87-9648-401956F092B8}" srcOrd="1" destOrd="0" presId="urn:microsoft.com/office/officeart/2005/8/layout/orgChart1"/>
    <dgm:cxn modelId="{CD227E6F-EA6A-47D4-81B1-4AAE7970A674}" type="presParOf" srcId="{64EA9629-1F32-4809-85D9-7ABEA099936E}" destId="{4A07D5E5-1508-4424-A27C-FB66F04A34D8}" srcOrd="2" destOrd="0" presId="urn:microsoft.com/office/officeart/2005/8/layout/orgChart1"/>
    <dgm:cxn modelId="{7969ABA5-CF10-4AF1-901E-1C43C5C3734A}" type="presParOf" srcId="{FC7C255A-5448-4749-AD0F-8E72F87EA94F}" destId="{FECEDF64-A9BA-440B-92A3-5E1CDBF50143}" srcOrd="6" destOrd="0" presId="urn:microsoft.com/office/officeart/2005/8/layout/orgChart1"/>
    <dgm:cxn modelId="{3D536401-D2E7-41FC-A07E-2689D13A903C}" type="presParOf" srcId="{FC7C255A-5448-4749-AD0F-8E72F87EA94F}" destId="{01B6A923-C2EC-4BDB-8FF0-F52500F98501}" srcOrd="7" destOrd="0" presId="urn:microsoft.com/office/officeart/2005/8/layout/orgChart1"/>
    <dgm:cxn modelId="{FA20EFBF-9EEC-4A0F-8000-10901FDBA9AA}" type="presParOf" srcId="{01B6A923-C2EC-4BDB-8FF0-F52500F98501}" destId="{83FE51DB-4117-423A-8EE2-E78EA9D07732}" srcOrd="0" destOrd="0" presId="urn:microsoft.com/office/officeart/2005/8/layout/orgChart1"/>
    <dgm:cxn modelId="{60B0DD98-2AED-44D4-8214-F8EABB5D8F23}" type="presParOf" srcId="{83FE51DB-4117-423A-8EE2-E78EA9D07732}" destId="{9EB3D612-AA87-496A-A86C-F55B1B7B3E89}" srcOrd="0" destOrd="0" presId="urn:microsoft.com/office/officeart/2005/8/layout/orgChart1"/>
    <dgm:cxn modelId="{D1532790-C8EC-4BC1-B32D-8E28BDED235E}" type="presParOf" srcId="{83FE51DB-4117-423A-8EE2-E78EA9D07732}" destId="{9FC8633B-2C7C-42A8-B32D-4F6B7A0A7C47}" srcOrd="1" destOrd="0" presId="urn:microsoft.com/office/officeart/2005/8/layout/orgChart1"/>
    <dgm:cxn modelId="{E04CE558-3025-4AD1-979D-74828073CD13}" type="presParOf" srcId="{01B6A923-C2EC-4BDB-8FF0-F52500F98501}" destId="{F40CA12D-2789-4DD5-A34A-B1F49A450604}" srcOrd="1" destOrd="0" presId="urn:microsoft.com/office/officeart/2005/8/layout/orgChart1"/>
    <dgm:cxn modelId="{53A1F9C0-F375-4D15-90D3-D2B627FFDBDC}" type="presParOf" srcId="{01B6A923-C2EC-4BDB-8FF0-F52500F98501}" destId="{F158BCE3-D5EF-43B9-9096-5E8CF3844A6C}" srcOrd="2" destOrd="0" presId="urn:microsoft.com/office/officeart/2005/8/layout/orgChart1"/>
    <dgm:cxn modelId="{B62079EC-2EFE-4E83-8EFF-F2EEB2714A63}" type="presParOf" srcId="{5549D530-E2EE-4E1B-91A9-ADAE320C36B2}" destId="{CF66A3FD-7A5F-4593-A3E5-4D14027F2A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EDF64-A9BA-440B-92A3-5E1CDBF50143}">
      <dsp:nvSpPr>
        <dsp:cNvPr id="0" name=""/>
        <dsp:cNvSpPr/>
      </dsp:nvSpPr>
      <dsp:spPr>
        <a:xfrm>
          <a:off x="4280694" y="1210200"/>
          <a:ext cx="3352665" cy="387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55"/>
              </a:lnTo>
              <a:lnTo>
                <a:pt x="3352665" y="193955"/>
              </a:lnTo>
              <a:lnTo>
                <a:pt x="3352665" y="387911"/>
              </a:lnTo>
            </a:path>
          </a:pathLst>
        </a:custGeom>
        <a:noFill/>
        <a:ln w="25400" cap="flat" cmpd="sng" algn="ctr">
          <a:solidFill>
            <a:srgbClr val="F1F0F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5F03A-FC14-4500-8D6E-DC7A32BC81DB}">
      <dsp:nvSpPr>
        <dsp:cNvPr id="0" name=""/>
        <dsp:cNvSpPr/>
      </dsp:nvSpPr>
      <dsp:spPr>
        <a:xfrm>
          <a:off x="4280694" y="1210200"/>
          <a:ext cx="1117555" cy="387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55"/>
              </a:lnTo>
              <a:lnTo>
                <a:pt x="1117555" y="193955"/>
              </a:lnTo>
              <a:lnTo>
                <a:pt x="1117555" y="387911"/>
              </a:lnTo>
            </a:path>
          </a:pathLst>
        </a:custGeom>
        <a:noFill/>
        <a:ln w="25400" cap="flat" cmpd="sng" algn="ctr">
          <a:solidFill>
            <a:srgbClr val="F1F0F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5A81B-A5E8-404A-9741-EA751411FD5E}">
      <dsp:nvSpPr>
        <dsp:cNvPr id="0" name=""/>
        <dsp:cNvSpPr/>
      </dsp:nvSpPr>
      <dsp:spPr>
        <a:xfrm>
          <a:off x="3163138" y="1210200"/>
          <a:ext cx="1117555" cy="387911"/>
        </a:xfrm>
        <a:custGeom>
          <a:avLst/>
          <a:gdLst/>
          <a:ahLst/>
          <a:cxnLst/>
          <a:rect l="0" t="0" r="0" b="0"/>
          <a:pathLst>
            <a:path>
              <a:moveTo>
                <a:pt x="1117555" y="0"/>
              </a:moveTo>
              <a:lnTo>
                <a:pt x="1117555" y="193955"/>
              </a:lnTo>
              <a:lnTo>
                <a:pt x="0" y="193955"/>
              </a:lnTo>
              <a:lnTo>
                <a:pt x="0" y="387911"/>
              </a:lnTo>
            </a:path>
          </a:pathLst>
        </a:custGeom>
        <a:noFill/>
        <a:ln w="25400" cap="flat" cmpd="sng" algn="ctr">
          <a:solidFill>
            <a:srgbClr val="F1F0F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482C5-E8AC-4C2C-911C-511C6A7A91E0}">
      <dsp:nvSpPr>
        <dsp:cNvPr id="0" name=""/>
        <dsp:cNvSpPr/>
      </dsp:nvSpPr>
      <dsp:spPr>
        <a:xfrm>
          <a:off x="928028" y="1210200"/>
          <a:ext cx="3352665" cy="387911"/>
        </a:xfrm>
        <a:custGeom>
          <a:avLst/>
          <a:gdLst/>
          <a:ahLst/>
          <a:cxnLst/>
          <a:rect l="0" t="0" r="0" b="0"/>
          <a:pathLst>
            <a:path>
              <a:moveTo>
                <a:pt x="3352665" y="0"/>
              </a:moveTo>
              <a:lnTo>
                <a:pt x="3352665" y="193955"/>
              </a:lnTo>
              <a:lnTo>
                <a:pt x="0" y="193955"/>
              </a:lnTo>
              <a:lnTo>
                <a:pt x="0" y="387911"/>
              </a:lnTo>
            </a:path>
          </a:pathLst>
        </a:custGeom>
        <a:noFill/>
        <a:ln w="25400" cap="flat" cmpd="sng" algn="ctr">
          <a:solidFill>
            <a:srgbClr val="F1F0F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CAA33-996A-4790-ACFE-8E65314EDFB7}">
      <dsp:nvSpPr>
        <dsp:cNvPr id="0" name=""/>
        <dsp:cNvSpPr/>
      </dsp:nvSpPr>
      <dsp:spPr>
        <a:xfrm>
          <a:off x="3357094" y="286600"/>
          <a:ext cx="1847198" cy="923599"/>
        </a:xfrm>
        <a:prstGeom prst="rect">
          <a:avLst/>
        </a:prstGeom>
        <a:solidFill>
          <a:srgbClr val="F1F0F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DDDDD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+mn-ea"/>
              <a:cs typeface="+mn-cs"/>
            </a:rPr>
            <a:t>Типы технологий</a:t>
          </a:r>
        </a:p>
      </dsp:txBody>
      <dsp:txXfrm>
        <a:off x="3357094" y="286600"/>
        <a:ext cx="1847198" cy="923599"/>
      </dsp:txXfrm>
    </dsp:sp>
    <dsp:sp modelId="{704D243B-BC8A-48F8-BD70-149DA1A009EB}">
      <dsp:nvSpPr>
        <dsp:cNvPr id="0" name=""/>
        <dsp:cNvSpPr/>
      </dsp:nvSpPr>
      <dsp:spPr>
        <a:xfrm>
          <a:off x="4428" y="1598111"/>
          <a:ext cx="1847198" cy="923599"/>
        </a:xfrm>
        <a:prstGeom prst="rect">
          <a:avLst/>
        </a:prstGeom>
        <a:solidFill>
          <a:srgbClr val="F1F0F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DDDDD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+mn-ea"/>
              <a:cs typeface="+mn-cs"/>
            </a:rPr>
            <a:t>здоровьесберегающие</a:t>
          </a:r>
          <a:endParaRPr kumimoji="0" lang="ru-RU" altLang="ru-RU" sz="13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Tahoma" charset="0"/>
            <a:ea typeface="+mn-ea"/>
            <a:cs typeface="+mn-cs"/>
          </a:endParaRPr>
        </a:p>
      </dsp:txBody>
      <dsp:txXfrm>
        <a:off x="4428" y="1598111"/>
        <a:ext cx="1847198" cy="923599"/>
      </dsp:txXfrm>
    </dsp:sp>
    <dsp:sp modelId="{54658824-367E-466D-8B7B-84467B0D88A4}">
      <dsp:nvSpPr>
        <dsp:cNvPr id="0" name=""/>
        <dsp:cNvSpPr/>
      </dsp:nvSpPr>
      <dsp:spPr>
        <a:xfrm>
          <a:off x="2239539" y="1598111"/>
          <a:ext cx="1847198" cy="923599"/>
        </a:xfrm>
        <a:prstGeom prst="rect">
          <a:avLst/>
        </a:prstGeom>
        <a:solidFill>
          <a:srgbClr val="F1F0F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DDDDD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+mn-ea"/>
              <a:cs typeface="+mn-cs"/>
            </a:rPr>
            <a:t>оздоровительные</a:t>
          </a:r>
        </a:p>
      </dsp:txBody>
      <dsp:txXfrm>
        <a:off x="2239539" y="1598111"/>
        <a:ext cx="1847198" cy="923599"/>
      </dsp:txXfrm>
    </dsp:sp>
    <dsp:sp modelId="{AD9A556E-D702-4D86-A2D0-1D7DE08723DB}">
      <dsp:nvSpPr>
        <dsp:cNvPr id="0" name=""/>
        <dsp:cNvSpPr/>
      </dsp:nvSpPr>
      <dsp:spPr>
        <a:xfrm>
          <a:off x="4474649" y="1598111"/>
          <a:ext cx="1847198" cy="923599"/>
        </a:xfrm>
        <a:prstGeom prst="rect">
          <a:avLst/>
        </a:prstGeom>
        <a:solidFill>
          <a:srgbClr val="F1F0F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DDDDD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+mn-ea"/>
              <a:cs typeface="+mn-cs"/>
            </a:rPr>
            <a:t>технология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+mn-ea"/>
              <a:cs typeface="+mn-cs"/>
            </a:rPr>
            <a:t>обучения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+mn-ea"/>
              <a:cs typeface="+mn-cs"/>
            </a:rPr>
            <a:t>здоровью</a:t>
          </a:r>
        </a:p>
      </dsp:txBody>
      <dsp:txXfrm>
        <a:off x="4474649" y="1598111"/>
        <a:ext cx="1847198" cy="923599"/>
      </dsp:txXfrm>
    </dsp:sp>
    <dsp:sp modelId="{9EB3D612-AA87-496A-A86C-F55B1B7B3E89}">
      <dsp:nvSpPr>
        <dsp:cNvPr id="0" name=""/>
        <dsp:cNvSpPr/>
      </dsp:nvSpPr>
      <dsp:spPr>
        <a:xfrm>
          <a:off x="6709760" y="1598111"/>
          <a:ext cx="1847198" cy="923599"/>
        </a:xfrm>
        <a:prstGeom prst="rect">
          <a:avLst/>
        </a:prstGeom>
        <a:solidFill>
          <a:srgbClr val="F1F0F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DDDDD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+mn-ea"/>
              <a:cs typeface="+mn-cs"/>
            </a:rPr>
            <a:t>воспитание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+mn-ea"/>
              <a:cs typeface="+mn-cs"/>
            </a:rPr>
            <a:t>культуры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+mn-ea"/>
              <a:cs typeface="+mn-cs"/>
            </a:rPr>
            <a:t>здоровья</a:t>
          </a:r>
        </a:p>
      </dsp:txBody>
      <dsp:txXfrm>
        <a:off x="6709760" y="1598111"/>
        <a:ext cx="1847198" cy="923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047203"/>
            <a:ext cx="4355976" cy="71500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Биккулова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Лилия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Зюфаровна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№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Салават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5724" y="232126"/>
            <a:ext cx="8686755" cy="86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 технологий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xn--44-6kcadhwnl3cfdx.xn--p1ai/Kostroma_EDU/kos_mdou_27/SiteAssets/SitePages/%D0%9E%D0%91%D0%A0%D0%90%D0%97%D0%9E%D0%92%D0%90%D0%9D%D0%98%D0%95%20%D0%98%20%D0%92%D0%9E%D0%A1%D0%9F%D0%98%D0%A2%D0%90%D0%9D%D0%98%D0%95/%D0%BC%D0%B0%D1%80%D1%88%D0%B0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" y="1096223"/>
            <a:ext cx="6768752" cy="4950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olpinonews.ru/u/events/orig/1a5b46a9738fd5f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363" y="1111110"/>
            <a:ext cx="3024336" cy="26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70275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571480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Физкультурные занятия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Занятия проводятся в соответствии с программой,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 учетом состояния здоровья, возрастных и индивидуальных особенностей </a:t>
            </a:r>
            <a:r>
              <a:rPr lang="ru-RU" sz="2800" dirty="0" smtClean="0">
                <a:solidFill>
                  <a:sysClr val="windowText" lastClr="000000"/>
                </a:solidFill>
                <a:latin typeface="Calibri"/>
              </a:rPr>
              <a:t>воспитанников,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перед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занятием необходимо хорошо проветрить помещение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07" y="2708920"/>
            <a:ext cx="3672408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2" y="2708920"/>
            <a:ext cx="3816424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5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Релаксация 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50825" y="981075"/>
            <a:ext cx="48260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Современные научные данные доказывают, что для психического здоровья детей необходима сбалансированность положительных и отрицательных эмоций, обеспечивающая поддержание душевного равновесия и жизнеутверждающего поведения.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Для формирования эмоциональной стабильности ребенка важно научить его управлять своим телом.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Умение расслабляться позволяет устранить беспокойство, возбуждение, скованность, восстанавливает силы, увеличивает запас энергии.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Наша задача состоит не в том, чтобы подавлять или искоренять эмоции, а в том, чтобы научить детей ощущать свои эмоции, управлять своим поведением, слышать свое тело.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С этой целью в своей работе мы используем специально подобранные упражнения на расслабление определенных частей тела и всего организма.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24744"/>
            <a:ext cx="3600400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33056"/>
            <a:ext cx="3600400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265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Утренняя гимнастика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2428868"/>
            <a:ext cx="2629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Чтоб здоровье сохранить,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Организм свой укрепить,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Знает вся моя семья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Должен быть режим у дня. </a:t>
            </a:r>
          </a:p>
          <a:p>
            <a:pPr algn="r">
              <a:defRPr/>
            </a:pPr>
            <a:endParaRPr lang="ru-RU" b="1" dirty="0" smtClean="0">
              <a:solidFill>
                <a:srgbClr val="EEECE1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Следует, ребята, знать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Нужно всем подольше спать.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Ну а утром не лениться–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 зарядку становиться</a:t>
            </a:r>
            <a:endParaRPr lang="ru-RU" b="1" dirty="0">
              <a:solidFill>
                <a:srgbClr val="F7964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39" y="1167587"/>
            <a:ext cx="2988332" cy="2097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67" y="4425529"/>
            <a:ext cx="3096344" cy="22206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8" y="2428868"/>
            <a:ext cx="3231887" cy="21491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434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609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Самостоятельная деятельность детей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1"/>
            <a:ext cx="3960440" cy="26299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46" y="1268761"/>
            <a:ext cx="3507854" cy="2629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149080"/>
            <a:ext cx="3960440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682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8596" y="6429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Подвижные и спортивные игры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подбираются в соответствии с возрастом ребёнка, местом и временем её проведения. В детском саду используем лишь элементы спортивных игр.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6192688" cy="3960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311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Здоровый сон-</a:t>
            </a:r>
            <a:b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залог хорошего здоровья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417638"/>
            <a:ext cx="34935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найти ко сну дорогу?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Где найти его берлогу?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Может кубикам известно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Это сказочное место?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Кот </a:t>
            </a:r>
            <a:r>
              <a:rPr lang="ru-RU" b="1" dirty="0" err="1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мурлыкает</a:t>
            </a: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 усы,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Мама смотрит на часы.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Где же прячется она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Эта сонная страна?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Может быть в стране зеркальной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Сон живёт, покрытый тайной.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Как чужие стали лапы,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Не хотят они идти.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Может быть спросить у папы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Где пропавший сон найти?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Тише... Кажется подушка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Что-то шепчет мне на ушко.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Мишка! Здесь твой сон живёт!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Он сейчас к тебе придёт.</a:t>
            </a:r>
            <a:endParaRPr lang="ru-RU" b="1" dirty="0">
              <a:solidFill>
                <a:srgbClr val="EEECE1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5086400" cy="38164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397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Оздоровительная гимнастика после дневного сна 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25649"/>
            <a:ext cx="3538736" cy="24928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1376" y="1808003"/>
            <a:ext cx="2492896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77072"/>
            <a:ext cx="3651870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26768"/>
            <a:ext cx="1656184" cy="2492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494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28596" y="5714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Гимнастика пальчиковая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рекомендуется всем детям, особенно с речевыми проблемами. Проводиться в 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любой 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отрезок времени.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99046"/>
            <a:ext cx="3423324" cy="23512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0" y="4382962"/>
            <a:ext cx="3443872" cy="24750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382962"/>
            <a:ext cx="3471184" cy="24750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89878"/>
            <a:ext cx="3409524" cy="23512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287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755576" y="47667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Times New Roman"/>
              </a:rPr>
              <a:t>Гимнастика дыхательная</a:t>
            </a:r>
            <a:br>
              <a:rPr kumimoji="0" lang="ru-RU" altLang="ru-RU" sz="36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Times New Roman"/>
              </a:rPr>
            </a:br>
            <a:r>
              <a:rPr kumimoji="0" lang="ru-RU" alt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проводится в проветриваемом помещении, педагог даёт детям инструкции об обязательной гигиене полости носа</a:t>
            </a:r>
            <a:endParaRPr kumimoji="0" lang="ru-RU" alt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2307"/>
            <a:ext cx="3240360" cy="22072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76871"/>
            <a:ext cx="3240360" cy="22072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664507"/>
            <a:ext cx="3528392" cy="21740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251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176464" cy="2927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4122204" cy="2927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2" name="Picture 2" descr="http://planetadetstva.net/wp-content/uploads/2013/04/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49361"/>
            <a:ext cx="3978188" cy="29498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124" name="Picture 4" descr="https://im2-tub-ru.yandex.net/i?id=dfb8d0a462540b1a990fde21c286be77&amp;n=33&amp;h=190&amp;w=2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176464" cy="2927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334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3568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Здоровье – это самое ценное, что есть у человека.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Н.А. Семашко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16288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Здоровье – это: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состояние полного физического, психического и социального благополучия человека.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динамично меняющееся состояние, характеризующееся высокими адаптационными возможностями организма, оптимальным функционированием систем и органов, а также гармоничными взаимоотношениями с природной средой и социумом.</a:t>
            </a:r>
          </a:p>
        </p:txBody>
      </p:sp>
    </p:spTree>
    <p:extLst>
      <p:ext uri="{BB962C8B-B14F-4D97-AF65-F5344CB8AC3E}">
        <p14:creationId xmlns:p14="http://schemas.microsoft.com/office/powerpoint/2010/main" val="212381363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492896" y="4509120"/>
            <a:ext cx="6408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7060" indent="449580" algn="just"/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«Если руки неумелы,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147060" indent="449580" algn="just"/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Если пальчики несмелы,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147060" indent="449580" algn="just"/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Трудно ручку удержать,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147060" indent="449580" algn="just"/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Буквы ровно написать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147060" indent="449580" algn="just"/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 удержишь карандаш –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147060" indent="449580" algn="just"/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 получится пейзаж».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147060" indent="449580" algn="just"/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         В.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Лирясова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744" y="-19221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Пальчиковые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игры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</a:rPr>
              <a:t>как основа развития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</a:rPr>
              <a:t>мелкой моторики и речи детей</a:t>
            </a:r>
            <a:endParaRPr lang="ru-RU" sz="2000" b="1" i="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6295"/>
            <a:ext cx="3331800" cy="21560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82842"/>
            <a:ext cx="3331800" cy="2178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88" y="2436051"/>
            <a:ext cx="3477032" cy="20730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301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1115616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Times New Roman"/>
              </a:rPr>
              <a:t/>
            </a:r>
            <a:br>
              <a:rPr kumimoji="0" lang="ru-RU" alt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Times New Roman"/>
              </a:rPr>
            </a:br>
            <a:r>
              <a:rPr kumimoji="0" lang="ru-RU" altLang="ru-RU" sz="36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Times New Roman"/>
              </a:rPr>
              <a:t>Гимнастика для глаз</a:t>
            </a:r>
            <a:br>
              <a:rPr kumimoji="0" lang="ru-RU" altLang="ru-RU" sz="36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Times New Roman"/>
              </a:rPr>
            </a:b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рекомендуется использовать наглядный материал (ориентиры), показ педагога.</a:t>
            </a:r>
            <a:b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</a:br>
            <a:endParaRPr kumimoji="0" lang="ru-RU" alt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04" y="2276872"/>
            <a:ext cx="3451920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1272147"/>
            <a:ext cx="5580112" cy="539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Целью зрительной гимнастики - является   формирование у детей дошкольного возраста  представлений о необходимости  заботы о своем здоровье, о важности зрения, как составной части  сохранения и укрепления здоровья.  Для того чтобы, гимнастика для глаз была интересной  и эффективной,  она  проводится  в  игровой форме, в которой дети  могут проявить свою активность.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Зрительная гимнастика используется: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для улучшения циркуляции крови и внутриглазной жидкости глаз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для укрепления мышц глаз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для улучшения аккомодации (это способность глаза человека к хорошему качеству зрения на разных расстояниях)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Зрительную гимнастику необходимо проводить регулярно 2-3 раза в день  по 3-5 минут. Для гимнастики можно использовать мелкие предметы, различные тренажеры. Гимнастику можно проводит по словесным указаниям, с использованием стихов,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потешек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Гимнастика бывает: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игровая коррекционная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физминутка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;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с предметами;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по зрительным тренажёрам;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комплексы по словесным инструкциям.</a:t>
            </a:r>
          </a:p>
        </p:txBody>
      </p:sp>
    </p:spTree>
    <p:extLst>
      <p:ext uri="{BB962C8B-B14F-4D97-AF65-F5344CB8AC3E}">
        <p14:creationId xmlns:p14="http://schemas.microsoft.com/office/powerpoint/2010/main" val="22126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8596" y="0"/>
            <a:ext cx="8229600" cy="2492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Технологии музыкального воздействия </a:t>
            </a: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используется в качестве вспомогательного средства, как часть других технологий, для снятия напряжения, повышения эмоционального настроя.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2" y="2708920"/>
            <a:ext cx="4972554" cy="3456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 descr="http://dic.academic.ru/pictures/wiki/files/78/Notenschluess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8920"/>
            <a:ext cx="1934344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Регулярные прогулки на свежем воздухе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способствуют оздоровлению и закаливанию организма детей. 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57290"/>
            <a:ext cx="3275856" cy="2143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71" y="1357290"/>
            <a:ext cx="3275856" cy="21112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6" name="Picture 2" descr="http://linesa.ru/uploads/posts/2015-06/143440617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75" y="3861048"/>
            <a:ext cx="3256404" cy="21112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148" name="Picture 4" descr="http://cs614725.vk.me/v614725183/245b/32GBCPSVxQ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44819"/>
            <a:ext cx="3275856" cy="2143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861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29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Правильное питание</a:t>
            </a:r>
            <a:b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От него зависит здоровье и правильное развитие ребенка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13036"/>
            <a:ext cx="2823708" cy="22345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1" y="1375048"/>
            <a:ext cx="2823708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89040"/>
            <a:ext cx="2823708" cy="22345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 descr="https://s-media-cache-ak0.pinimg.com/736x/4c/bf/1e/4cbf1e597f6f97a66ba2e5a6cf8fa7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528" y="3778736"/>
            <a:ext cx="2030355" cy="2767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0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428604"/>
            <a:ext cx="4071934" cy="5643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Культурно-гигиенических навыки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 раннего детства нужно приучать ребенка к тому, что такие вещи, как расческа, постель, горшок, носовой платок, полотенце, зубная щетка, должны быть индивидуальными.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Picture 2" descr="ЗОЖ (Здоровый образ жизни) - Дошкольный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0"/>
            <a:ext cx="507206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898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Гимнастика корригирующая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57200" y="1484313"/>
            <a:ext cx="4546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Корригирующая гимнастика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включается в различные формы физкультурно-оздоровительных мероприятий: занятия, утреннюю гимнастику, в комплексы гимнастики после дневного сна.	Форма проведения зависит от поставленной задачи и контингента детей. Упражнения носят игровой , сюжетный характер, способствуют укреплению мышц спины, плечевого пояса, брюшного пресса – «мышечного корсета».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В качестве профилактики плоскостопия и болезней опорного свода стопы в различных формах физкультурно-оздоровительной работы мы используем «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дорожку здоровья»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11843"/>
            <a:ext cx="3599224" cy="22891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6076" y="3923938"/>
            <a:ext cx="3095248" cy="26814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073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80528" y="384767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Артикуляционная гимнастика очень полезна детям, про которых говорят «каша во рту» (т.е. у таких детей снижен тонус мышц щек, губ и языка).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algn="just"/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-Проводится в игровой форме; изучение упражнений в медленном темпе; проводится перед зеркалом; </a:t>
            </a:r>
            <a:endParaRPr lang="ru-RU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Заниматься следует ежедневно 7 – 10 минут.</a:t>
            </a:r>
            <a:endParaRPr lang="ru-RU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7245"/>
            <a:ext cx="2987824" cy="2285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42" y="1106393"/>
            <a:ext cx="3005572" cy="2285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03490"/>
            <a:ext cx="3145786" cy="24387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817440" y="65987"/>
            <a:ext cx="6184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Артикуляционная гимнастика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511" y="200128"/>
            <a:ext cx="2142955" cy="1379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203371"/>
            <a:ext cx="2123728" cy="1379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358" y="1555604"/>
            <a:ext cx="2232248" cy="1791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1761222"/>
            <a:ext cx="2098536" cy="1380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84" y="4963816"/>
            <a:ext cx="2148700" cy="1594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2344" y="3607741"/>
            <a:ext cx="2333932" cy="1513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84" y="1636000"/>
            <a:ext cx="2094031" cy="1500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418" y="3277784"/>
            <a:ext cx="2094031" cy="1513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7" y="203371"/>
            <a:ext cx="2182203" cy="1291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0928" y="203371"/>
            <a:ext cx="2328154" cy="1379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0272" y="5057324"/>
            <a:ext cx="2098536" cy="1521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20272" y="3308617"/>
            <a:ext cx="2098536" cy="1488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07980" y="5066874"/>
            <a:ext cx="2252112" cy="1502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08219" y="5066874"/>
            <a:ext cx="2128201" cy="1512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49080" y="2225883"/>
            <a:ext cx="2593612" cy="1944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793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61309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Самомассаж и точечный массаж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79388" y="1341438"/>
            <a:ext cx="41052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    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Точечный массаж </a:t>
            </a: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–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это воздействие на биологически активные точки, расположенные на коже человека.</a:t>
            </a: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     Как известно, кожа – своего рода «броня», защищающая внутренние органы. Под влиянием инфекции, из-за постоянно идущего размножения вирусов в слизистых оболочках дыхательных путей, лор-органов и пищеварительного тракта защитные свойства кожи нарушаются: она становится проницаемой в первую очередь для электромагнитных полей, в окружении которых мы живем.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4860926" y="333375"/>
            <a:ext cx="4103687" cy="20161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FF"/>
                </a:solidFill>
                <a:latin typeface="Arial" pitchFamily="34" charset="0"/>
              </a:rPr>
              <a:t>«Ёжик, Ёжик – </a:t>
            </a:r>
            <a:r>
              <a:rPr lang="ru-RU" sz="1600" dirty="0" err="1">
                <a:solidFill>
                  <a:srgbClr val="0000FF"/>
                </a:solidFill>
                <a:latin typeface="Arial" pitchFamily="34" charset="0"/>
              </a:rPr>
              <a:t>чудачок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FF"/>
                </a:solidFill>
                <a:latin typeface="Arial" pitchFamily="34" charset="0"/>
              </a:rPr>
              <a:t>Сшил колючий пиджачок.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FF"/>
                </a:solidFill>
                <a:latin typeface="Arial" pitchFamily="34" charset="0"/>
              </a:rPr>
              <a:t>По ладошке прокачу,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FF"/>
                </a:solidFill>
                <a:latin typeface="Arial" pitchFamily="34" charset="0"/>
              </a:rPr>
              <a:t>Погладить ёжика хочу.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FF"/>
                </a:solidFill>
                <a:latin typeface="Arial" pitchFamily="34" charset="0"/>
              </a:rPr>
              <a:t>По ладошке покатаю,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FF"/>
                </a:solidFill>
                <a:latin typeface="Arial" pitchFamily="34" charset="0"/>
              </a:rPr>
              <a:t>К себе его я прижимаю»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522" y="2349500"/>
            <a:ext cx="3059832" cy="21190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81" y="4550296"/>
            <a:ext cx="3059832" cy="20473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659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73063" y="563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Факторы, укрепляющие</a:t>
            </a: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здоровье</a:t>
            </a: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воспитанников: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6875" y="2185988"/>
            <a:ext cx="8229600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занятия физическими упражнениями;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полноценное и качественное питание;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оптимальная организация деятельности;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прогулки на свежем воздухе;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полноценный сон.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70180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Взаимодействие  с семьей по вопросам охраны и укрепления здоровья детей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79388" y="1412875"/>
            <a:ext cx="482441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Информационные стенд для родителей рубрики, освещающие вопросы оздоровления без лекарств (комплексы упражнений для профилактики нарушений опорно- двигательного аппарата, органов зрения, для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     развития общей и мелкой моторики, пальчиковые игры.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Информационный стенд медицинских работников о медицинской профилактической работе с детьми в ДОУ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Приобщение родителей к участию в физкультурно-массовых мероприятиях ДОУ (соревнования, спортивные праздники, дни открытых дверей, Дни и Недели здоровья и др.).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Консультации, беседы с родителями по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     вопросам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здоровьесбережения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.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219700" y="1628775"/>
            <a:ext cx="3744913" cy="4752975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>
              <a:ln>
                <a:noFill/>
              </a:ln>
              <a:solidFill>
                <a:srgbClr val="99CC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>
              <a:ln>
                <a:noFill/>
              </a:ln>
              <a:solidFill>
                <a:srgbClr val="99CC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292725" y="1700213"/>
            <a:ext cx="360045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КОНСУЛЬТАЦИЯ ДЛЯ РОДИТЕЛЕЙ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508625" y="2276475"/>
            <a:ext cx="33845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АЗБУКА</a:t>
            </a:r>
            <a:br>
              <a:rPr lang="ru-RU" sz="2000" dirty="0"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ЗДОРОВОГО ОБРАЗА ЖИЗНИ</a:t>
            </a:r>
          </a:p>
        </p:txBody>
      </p:sp>
      <p:pic>
        <p:nvPicPr>
          <p:cNvPr id="10" name="Рисунок 3" descr="1-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21" y="3395899"/>
            <a:ext cx="3420269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0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Существует десять золотых правил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здоровьесбережения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: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196975"/>
            <a:ext cx="490696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‪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Соблюдайте режим дня!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Обращайте больше внимания на питание!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Больше двигайтесь!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Спите в прохладной комнате!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Не гасите в себе гнев, дайте вырваться ему наружу!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Постоянно занимайтесь интеллектуальной деятельностью!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Гоните прочь уныние и хандру!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Адекватно реагируйте на все проявления своего организма!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Старайтесь получать как можно больше положительных эмоций!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Желайте себе и окружающим только добра!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7" name="Picture 5" descr="091bbe827d7f4175100f20ed6c81b5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57338"/>
            <a:ext cx="3200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80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60649"/>
            <a:ext cx="7376947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пасибо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за внимание!!!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4" name="Picture 6" descr="http://stimol.admsakhalin.ru/typo3temp/_processed_/csm_mqdefault_01_3155946f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5"/>
            <a:ext cx="7200800" cy="43924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5951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17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Здоровьесберегающие образовательные технологии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57200" y="1600200"/>
            <a:ext cx="833437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системно организованная совокупность программ, приемов и методов организации образовательного процесса, не наносящего ущерба здоровью его участников;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качественная характеристика педагогических технологий по критерию их воздействия на здоровье воспитанников;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технологическая основа здоровьесберегающей педагогики.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79499849"/>
              </p:ext>
            </p:extLst>
          </p:nvPr>
        </p:nvGraphicFramePr>
        <p:xfrm>
          <a:off x="343693" y="3717032"/>
          <a:ext cx="856138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56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5613" y="211138"/>
            <a:ext cx="83185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200" b="1" kern="0" smtClean="0">
                <a:solidFill>
                  <a:srgbClr val="006600"/>
                </a:solidFill>
                <a:latin typeface="Tahoma" charset="0"/>
              </a:rPr>
              <a:t>Оздоровительные – технологии, направленные на решение задач укрепления физического здоровья ребенка</a:t>
            </a:r>
            <a:endParaRPr lang="ru-RU" sz="3200" b="1" kern="0" dirty="0" smtClean="0">
              <a:solidFill>
                <a:srgbClr val="006600"/>
              </a:solidFill>
              <a:latin typeface="Tahoma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625" y="2387600"/>
            <a:ext cx="373133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</a:rPr>
              <a:t> физическая подготовка;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</a:rPr>
              <a:t> физиотерапия;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</a:rPr>
              <a:t> закаливание;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</a:rPr>
              <a:t> гимнастика;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</a:rPr>
              <a:t> массаж.</a:t>
            </a:r>
          </a:p>
        </p:txBody>
      </p:sp>
      <p:pic>
        <p:nvPicPr>
          <p:cNvPr id="4098" name="Picture 2" descr="http://schcola35.narod.ru/Rabothaya_prog/Fiz_ra/dlja_va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87600"/>
            <a:ext cx="5568553" cy="3705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43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400" y="0"/>
            <a:ext cx="82296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Профилактика переутомления дошкольников в НОД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6888" y="1530350"/>
            <a:ext cx="8189912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выбрать оптимальный ритм и темп занятия;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эмоциональность, артистизм воспитателя;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использовать приемы поощрения, подбадривания детей;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проводить смену деятельности, практиковать нестандартные занятия;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проводить динамические паузы;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не сокращать интервалы между НОД.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88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7544" y="5486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В НОД с дошкольниками можно использовать различные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здоровьесберегающие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приемы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latin typeface="Times New Roman" pitchFamily="18" charset="0"/>
                <a:cs typeface="Times New Roman" pitchFamily="18" charset="0"/>
              </a:rPr>
              <a:t>Дыхательная гимнастика </a:t>
            </a:r>
          </a:p>
          <a:p>
            <a:pPr>
              <a:defRPr/>
            </a:pPr>
            <a:r>
              <a:rPr lang="ru-RU" sz="2400" b="1" kern="0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400" b="1" kern="0" dirty="0" smtClean="0">
                <a:latin typeface="Times New Roman" pitchFamily="18" charset="0"/>
                <a:cs typeface="Times New Roman" pitchFamily="18" charset="0"/>
              </a:rPr>
              <a:t> или динамические паузы </a:t>
            </a:r>
          </a:p>
          <a:p>
            <a:pPr>
              <a:defRPr/>
            </a:pPr>
            <a:r>
              <a:rPr lang="ru-RU" sz="2400" b="1" kern="0" dirty="0" smtClean="0">
                <a:latin typeface="Times New Roman" pitchFamily="18" charset="0"/>
                <a:cs typeface="Times New Roman" pitchFamily="18" charset="0"/>
              </a:rPr>
              <a:t>Упражнения для снятия напряжения  глаз </a:t>
            </a:r>
          </a:p>
          <a:p>
            <a:pPr>
              <a:defRPr/>
            </a:pPr>
            <a:r>
              <a:rPr lang="ru-RU" sz="2400" b="1" kern="0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</a:p>
          <a:p>
            <a:pPr>
              <a:defRPr/>
            </a:pPr>
            <a:r>
              <a:rPr lang="ru-RU" sz="2400" b="1" kern="0" dirty="0" smtClean="0">
                <a:latin typeface="Times New Roman" pitchFamily="18" charset="0"/>
                <a:cs typeface="Times New Roman" pitchFamily="18" charset="0"/>
              </a:rPr>
              <a:t>Упражнения для развития мелкой моторики рук</a:t>
            </a:r>
          </a:p>
          <a:p>
            <a:pPr>
              <a:defRPr/>
            </a:pPr>
            <a:r>
              <a:rPr lang="ru-RU" sz="2400" b="1" kern="0" dirty="0" err="1" smtClean="0">
                <a:latin typeface="Times New Roman" pitchFamily="18" charset="0"/>
                <a:cs typeface="Times New Roman" pitchFamily="18" charset="0"/>
              </a:rPr>
              <a:t>Психогимнастика</a:t>
            </a:r>
            <a:endParaRPr lang="ru-RU" sz="24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kern="0" dirty="0" smtClean="0">
                <a:latin typeface="Times New Roman" pitchFamily="18" charset="0"/>
                <a:cs typeface="Times New Roman" pitchFamily="18" charset="0"/>
              </a:rPr>
              <a:t>Самомассаж и точечный массаж</a:t>
            </a:r>
          </a:p>
          <a:p>
            <a:pPr>
              <a:defRPr/>
            </a:pPr>
            <a:endParaRPr lang="ru-RU" sz="24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Физкультминутки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Снимают статическое напряжение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Повышают общий тонус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Развивают моторику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Развивают внимание и память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Создают положительный эмоциональный настрой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Снимают психоэмоциональное напряжение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3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2"/>
            <a:ext cx="3600400" cy="26747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3744416" cy="26747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35076"/>
            <a:ext cx="3744416" cy="28742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780092" y="4365104"/>
            <a:ext cx="4572000" cy="22529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defRPr/>
            </a:pPr>
            <a:r>
              <a:rPr lang="ru-RU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Упражнения общеразвивающего воздействия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defRPr/>
            </a:pPr>
            <a:r>
              <a:rPr lang="ru-RU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Подвижные игры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defRPr/>
            </a:pPr>
            <a:r>
              <a:rPr lang="ru-RU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Дидактические игры с разными движениями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defRPr/>
            </a:pPr>
            <a:r>
              <a:rPr lang="ru-RU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Танцевальные движения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defRPr/>
            </a:pPr>
            <a:r>
              <a:rPr lang="ru-RU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Игровые упражнения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02224" y="34350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Физкультминутки проводятся в различных формах</a:t>
            </a:r>
          </a:p>
        </p:txBody>
      </p:sp>
    </p:spTree>
    <p:extLst>
      <p:ext uri="{BB962C8B-B14F-4D97-AF65-F5344CB8AC3E}">
        <p14:creationId xmlns:p14="http://schemas.microsoft.com/office/powerpoint/2010/main" val="34914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1039</Words>
  <Application>Microsoft Office PowerPoint</Application>
  <PresentationFormat>Экран (4:3)</PresentationFormat>
  <Paragraphs>167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«Влияние сюжетно-ролевой игры на социально-личностное развитие детей старшего дошкольного возраста.»</dc:title>
  <dc:creator>№1</dc:creator>
  <cp:lastModifiedBy>Дом</cp:lastModifiedBy>
  <cp:revision>243</cp:revision>
  <dcterms:created xsi:type="dcterms:W3CDTF">2013-11-09T15:23:12Z</dcterms:created>
  <dcterms:modified xsi:type="dcterms:W3CDTF">2018-02-06T17:48:56Z</dcterms:modified>
</cp:coreProperties>
</file>